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4" r:id="rId1"/>
    <p:sldMasterId id="2147483712" r:id="rId2"/>
    <p:sldMasterId id="2147483725" r:id="rId3"/>
  </p:sldMasterIdLst>
  <p:notesMasterIdLst>
    <p:notesMasterId r:id="rId35"/>
  </p:notesMasterIdLst>
  <p:handoutMasterIdLst>
    <p:handoutMasterId r:id="rId36"/>
  </p:handoutMasterIdLst>
  <p:sldIdLst>
    <p:sldId id="324" r:id="rId4"/>
    <p:sldId id="288" r:id="rId5"/>
    <p:sldId id="422" r:id="rId6"/>
    <p:sldId id="392" r:id="rId7"/>
    <p:sldId id="396" r:id="rId8"/>
    <p:sldId id="423" r:id="rId9"/>
    <p:sldId id="421" r:id="rId10"/>
    <p:sldId id="425" r:id="rId11"/>
    <p:sldId id="426" r:id="rId12"/>
    <p:sldId id="427" r:id="rId13"/>
    <p:sldId id="428" r:id="rId14"/>
    <p:sldId id="446" r:id="rId15"/>
    <p:sldId id="447" r:id="rId16"/>
    <p:sldId id="429" r:id="rId17"/>
    <p:sldId id="430" r:id="rId18"/>
    <p:sldId id="431" r:id="rId19"/>
    <p:sldId id="432" r:id="rId20"/>
    <p:sldId id="433" r:id="rId21"/>
    <p:sldId id="434" r:id="rId22"/>
    <p:sldId id="436" r:id="rId23"/>
    <p:sldId id="437" r:id="rId24"/>
    <p:sldId id="438" r:id="rId25"/>
    <p:sldId id="450" r:id="rId26"/>
    <p:sldId id="439" r:id="rId27"/>
    <p:sldId id="440" r:id="rId28"/>
    <p:sldId id="448" r:id="rId29"/>
    <p:sldId id="442" r:id="rId30"/>
    <p:sldId id="444" r:id="rId31"/>
    <p:sldId id="449" r:id="rId32"/>
    <p:sldId id="445" r:id="rId33"/>
    <p:sldId id="417" r:id="rId34"/>
  </p:sldIdLst>
  <p:sldSz cx="12192000" cy="6858000"/>
  <p:notesSz cx="6858000" cy="9144000"/>
  <p:embeddedFontLst>
    <p:embeddedFont>
      <p:font typeface="Arial Rounded MT Bold" panose="020F0704030504030204" pitchFamily="34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Roboto Condensed Light" panose="02000000000000000000" pitchFamily="2" charset="0"/>
      <p:regular r:id="rId47"/>
      <p:italic r:id="rId48"/>
    </p:embeddedFont>
    <p:embeddedFont>
      <p:font typeface="Wingdings 3" panose="05040102010807070707" pitchFamily="18" charset="2"/>
      <p:regular r:id="rId49"/>
    </p:embeddedFont>
  </p:embeddedFontLst>
  <p:custDataLst>
    <p:tags r:id="rId5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3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tags" Target="tags/tag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7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921DC-3109-4569-9FE5-3F5BA0747F75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E4867-9854-45D8-A58B-AED9F0BB4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69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0.jpeg"/><Relationship Id="rId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0.jpeg"/><Relationship Id="rId5" Type="http://schemas.openxmlformats.org/officeDocument/2006/relationships/image" Target="../media/image6.png"/><Relationship Id="rId10" Type="http://schemas.openxmlformats.org/officeDocument/2006/relationships/image" Target="../media/image16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3092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477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3284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25664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9760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1568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25664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9760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5619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918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800" b="1"/>
              <a:t>Analysis and Design of Algorithms </a:t>
            </a:r>
            <a:r>
              <a:rPr lang="en-US" sz="18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(ADA</a:t>
            </a:r>
            <a:r>
              <a:rPr lang="en-US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</a:t>
            </a:r>
          </a:p>
          <a:p>
            <a:r>
              <a:rPr lang="en-US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3150703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565204" y="2657799"/>
            <a:ext cx="2103120" cy="20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136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>
            <a:fillRect/>
          </a:stretch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>
            <a:fillRect/>
          </a:stretch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Write here Section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7731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Gopi Sanghani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/>
          <p:nvPr userDrawn="1"/>
        </p:nvSpPr>
        <p:spPr>
          <a:xfrm>
            <a:off x="4038600" y="6604000"/>
            <a:ext cx="4283765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8 – String Matching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rcRect t="86739" r="1768" b="3535"/>
          <a:stretch>
            <a:fillRect/>
          </a:stretch>
        </p:blipFill>
        <p:spPr>
          <a:xfrm>
            <a:off x="0" y="0"/>
            <a:ext cx="12192000" cy="711201"/>
          </a:xfrm>
          <a:prstGeom prst="rect">
            <a:avLst/>
          </a:prstGeom>
          <a:solidFill>
            <a:srgbClr val="F48CAF"/>
          </a:solidFill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vert="horz" lIns="216000" tIns="108000" rIns="216000" bIns="108000" rtlCol="0" anchor="ctr">
            <a:normAutofit/>
          </a:bodyPr>
          <a:lstStyle>
            <a:lvl1pPr>
              <a:defRPr lang="en-US" sz="3400" b="1">
                <a:solidFill>
                  <a:schemeClr val="tx1">
                    <a:lumMod val="90000"/>
                    <a:lumOff val="10000"/>
                  </a:schemeClr>
                </a:solidFill>
                <a:effectLst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solidFill>
            <a:srgbClr val="DFDFDF">
              <a:alpha val="49804"/>
            </a:srgbClr>
          </a:solidFill>
          <a:ln>
            <a:noFill/>
          </a:ln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54703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825239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Gopi Sanghani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/>
          <p:nvPr userDrawn="1"/>
        </p:nvSpPr>
        <p:spPr>
          <a:xfrm>
            <a:off x="4038600" y="6604000"/>
            <a:ext cx="4297018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8 – String Matching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rcRect t="86739" r="1768" b="3535"/>
          <a:stretch>
            <a:fillRect/>
          </a:stretch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57228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>
            <a:fillRect/>
          </a:stretch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Gopi Sanghani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/>
          <p:nvPr userDrawn="1"/>
        </p:nvSpPr>
        <p:spPr>
          <a:xfrm>
            <a:off x="4038599" y="6604000"/>
            <a:ext cx="4270513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Basics of Algorithms and Mathematics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>
          <a:blip r:embed="rId3"/>
          <a:srcRect t="86739" r="1768" b="3535"/>
          <a:stretch>
            <a:fillRect/>
          </a:stretch>
        </p:blipFill>
        <p:spPr>
          <a:xfrm>
            <a:off x="0" y="0"/>
            <a:ext cx="12192000" cy="711201"/>
          </a:xfrm>
          <a:prstGeom prst="rect">
            <a:avLst/>
          </a:prstGeom>
          <a:solidFill>
            <a:srgbClr val="DFDFDF">
              <a:alpha val="49804"/>
            </a:srgbClr>
          </a:solidFill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vert="horz" lIns="216000" tIns="108000" rIns="216000" bIns="108000" rtlCol="0" anchor="ctr">
            <a:normAutofit/>
          </a:bodyPr>
          <a:lstStyle>
            <a:lvl1pPr>
              <a:defRPr lang="en-US" sz="3400" b="1">
                <a:solidFill>
                  <a:schemeClr val="tx1">
                    <a:lumMod val="90000"/>
                    <a:lumOff val="10000"/>
                  </a:schemeClr>
                </a:solidFill>
                <a:effectLst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420981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Gopi Sanghani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/>
          <p:nvPr userDrawn="1"/>
        </p:nvSpPr>
        <p:spPr>
          <a:xfrm>
            <a:off x="4038599" y="6604000"/>
            <a:ext cx="4383505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8 – String Matching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Gopi Sanghani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/>
          <p:nvPr userDrawn="1"/>
        </p:nvSpPr>
        <p:spPr>
          <a:xfrm>
            <a:off x="4038599" y="6604000"/>
            <a:ext cx="439954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6 –Exploring Graphs 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91440" y="6593188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Gopi Sanghani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/>
          <p:nvPr userDrawn="1"/>
        </p:nvSpPr>
        <p:spPr>
          <a:xfrm>
            <a:off x="4038599" y="6604000"/>
            <a:ext cx="433537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8 – String Matching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4669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6721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632799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96477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87446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00009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15680" y="98400"/>
            <a:ext cx="11360160" cy="353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2676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41129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67420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04450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99424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14757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76694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25664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9760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1568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25664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9760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433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2982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7574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1861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819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454044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49291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15680" y="98400"/>
            <a:ext cx="11360160" cy="353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186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9470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00459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52724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22605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59939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25664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809760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1568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25664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809760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9497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15680" y="98400"/>
            <a:ext cx="11360160" cy="353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96575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9610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897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6977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6;p1"/>
          <p:cNvPicPr/>
          <p:nvPr/>
        </p:nvPicPr>
        <p:blipFill>
          <a:blip r:embed="rId35"/>
          <a:stretch/>
        </p:blipFill>
        <p:spPr>
          <a:xfrm>
            <a:off x="7680" y="2880"/>
            <a:ext cx="12176160" cy="6852000"/>
          </a:xfrm>
          <a:prstGeom prst="rect">
            <a:avLst/>
          </a:prstGeom>
          <a:ln>
            <a:noFill/>
          </a:ln>
        </p:spPr>
      </p:pic>
      <p:pic>
        <p:nvPicPr>
          <p:cNvPr id="6" name="Google Shape;7;p1"/>
          <p:cNvPicPr/>
          <p:nvPr/>
        </p:nvPicPr>
        <p:blipFill>
          <a:blip r:embed="rId36"/>
          <a:stretch/>
        </p:blipFill>
        <p:spPr>
          <a:xfrm>
            <a:off x="-17280" y="-2880"/>
            <a:ext cx="12201600" cy="6857760"/>
          </a:xfrm>
          <a:prstGeom prst="rect">
            <a:avLst/>
          </a:prstGeom>
          <a:ln>
            <a:noFill/>
          </a:ln>
        </p:spPr>
      </p:pic>
      <p:pic>
        <p:nvPicPr>
          <p:cNvPr id="2" name="Google Shape;10;p1"/>
          <p:cNvPicPr/>
          <p:nvPr/>
        </p:nvPicPr>
        <p:blipFill>
          <a:blip r:embed="rId37"/>
          <a:stretch/>
        </p:blipFill>
        <p:spPr>
          <a:xfrm>
            <a:off x="9817920" y="198240"/>
            <a:ext cx="1993440" cy="494880"/>
          </a:xfrm>
          <a:prstGeom prst="rect">
            <a:avLst/>
          </a:prstGeom>
          <a:ln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15680" y="992640"/>
            <a:ext cx="11360160" cy="2736480"/>
          </a:xfrm>
          <a:prstGeom prst="rect">
            <a:avLst/>
          </a:prstGeom>
        </p:spPr>
        <p:txBody>
          <a:bodyPr tIns="91440" bIns="91440" anchor="b">
            <a:normAutofit/>
          </a:bodyPr>
          <a:lstStyle/>
          <a:p>
            <a:pPr algn="ctr"/>
            <a:r>
              <a:rPr lang="en-US" sz="6933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600" y="1604640"/>
            <a:ext cx="109723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1151971" lvl="1" indent="-431989">
              <a:spcBef>
                <a:spcPts val="151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727957" lvl="2" indent="-383990">
              <a:spcBef>
                <a:spcPts val="113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2303942" lvl="3" indent="-287993">
              <a:spcBef>
                <a:spcPts val="75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879928" lvl="4" indent="-287993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67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3455914" lvl="5" indent="-287993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67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4031899" lvl="6" indent="-287993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67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028221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667" r:id="rId18"/>
    <p:sldLayoutId id="2147483670" r:id="rId19"/>
    <p:sldLayoutId id="2147483672" r:id="rId20"/>
    <p:sldLayoutId id="2147483689" r:id="rId21"/>
    <p:sldLayoutId id="2147483690" r:id="rId22"/>
    <p:sldLayoutId id="2147483691" r:id="rId23"/>
    <p:sldLayoutId id="2147483674" r:id="rId24"/>
    <p:sldLayoutId id="2147483676" r:id="rId25"/>
    <p:sldLayoutId id="2147483677" r:id="rId26"/>
    <p:sldLayoutId id="2147483678" r:id="rId27"/>
    <p:sldLayoutId id="2147483679" r:id="rId28"/>
    <p:sldLayoutId id="2147483681" r:id="rId29"/>
    <p:sldLayoutId id="2147483683" r:id="rId30"/>
    <p:sldLayoutId id="2147483682" r:id="rId31"/>
    <p:sldLayoutId id="2147483684" r:id="rId32"/>
    <p:sldLayoutId id="2147483685" r:id="rId33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5986" indent="-431989" algn="l" defTabSz="1219170" rtl="0" eaLnBrk="1" latinLnBrk="0" hangingPunct="1">
        <a:lnSpc>
          <a:spcPct val="90000"/>
        </a:lnSpc>
        <a:spcBef>
          <a:spcPts val="1889"/>
        </a:spcBef>
        <a:buClr>
          <a:srgbClr val="000000"/>
        </a:buClr>
        <a:buSzPct val="45000"/>
        <a:buFont typeface="Wingdings" charset="2"/>
        <a:buChar char="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6;p1"/>
          <p:cNvPicPr/>
          <p:nvPr/>
        </p:nvPicPr>
        <p:blipFill>
          <a:blip r:embed="rId14"/>
          <a:stretch/>
        </p:blipFill>
        <p:spPr>
          <a:xfrm>
            <a:off x="7680" y="2880"/>
            <a:ext cx="12176160" cy="6852000"/>
          </a:xfrm>
          <a:prstGeom prst="rect">
            <a:avLst/>
          </a:prstGeom>
          <a:ln>
            <a:noFill/>
          </a:ln>
        </p:spPr>
      </p:pic>
      <p:pic>
        <p:nvPicPr>
          <p:cNvPr id="42" name="Google Shape;7;p1"/>
          <p:cNvPicPr/>
          <p:nvPr/>
        </p:nvPicPr>
        <p:blipFill>
          <a:blip r:embed="rId15"/>
          <a:stretch/>
        </p:blipFill>
        <p:spPr>
          <a:xfrm>
            <a:off x="-17280" y="-2880"/>
            <a:ext cx="12201600" cy="6857760"/>
          </a:xfrm>
          <a:prstGeom prst="rect">
            <a:avLst/>
          </a:prstGeom>
          <a:ln>
            <a:noFill/>
          </a:ln>
        </p:spPr>
      </p:pic>
      <p:pic>
        <p:nvPicPr>
          <p:cNvPr id="43" name="Google Shape;10;p1"/>
          <p:cNvPicPr/>
          <p:nvPr/>
        </p:nvPicPr>
        <p:blipFill>
          <a:blip r:embed="rId16"/>
          <a:stretch/>
        </p:blipFill>
        <p:spPr>
          <a:xfrm>
            <a:off x="9817920" y="198240"/>
            <a:ext cx="1993440" cy="494880"/>
          </a:xfrm>
          <a:prstGeom prst="rect">
            <a:avLst/>
          </a:prstGeom>
          <a:ln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algn="ctr"/>
            <a:r>
              <a:rPr lang="en-US" sz="3067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1151971" lvl="1" indent="-431989" algn="ctr">
              <a:spcBef>
                <a:spcPts val="151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727957" lvl="2" indent="-383990" algn="ctr">
              <a:spcBef>
                <a:spcPts val="113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2303942" lvl="3" indent="-287993" algn="ctr">
              <a:spcBef>
                <a:spcPts val="75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879928" lvl="4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3455914" lvl="5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4031899" lvl="6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861921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5986" indent="-431989" algn="ctr" defTabSz="1219170" rtl="0" eaLnBrk="1" latinLnBrk="0" hangingPunct="1">
        <a:lnSpc>
          <a:spcPct val="90000"/>
        </a:lnSpc>
        <a:spcBef>
          <a:spcPts val="1889"/>
        </a:spcBef>
        <a:buClr>
          <a:srgbClr val="000000"/>
        </a:buClr>
        <a:buSzPct val="45000"/>
        <a:buFont typeface="Wingdings" charset="2"/>
        <a:buChar char="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6;p1"/>
          <p:cNvPicPr/>
          <p:nvPr/>
        </p:nvPicPr>
        <p:blipFill>
          <a:blip r:embed="rId14"/>
          <a:stretch/>
        </p:blipFill>
        <p:spPr>
          <a:xfrm>
            <a:off x="7680" y="2880"/>
            <a:ext cx="12176160" cy="6852000"/>
          </a:xfrm>
          <a:prstGeom prst="rect">
            <a:avLst/>
          </a:prstGeom>
          <a:ln>
            <a:noFill/>
          </a:ln>
        </p:spPr>
      </p:pic>
      <p:pic>
        <p:nvPicPr>
          <p:cNvPr id="83" name="Google Shape;7;p1"/>
          <p:cNvPicPr/>
          <p:nvPr/>
        </p:nvPicPr>
        <p:blipFill>
          <a:blip r:embed="rId15"/>
          <a:stretch/>
        </p:blipFill>
        <p:spPr>
          <a:xfrm>
            <a:off x="-17280" y="-2880"/>
            <a:ext cx="12201600" cy="6857760"/>
          </a:xfrm>
          <a:prstGeom prst="rect">
            <a:avLst/>
          </a:prstGeom>
          <a:ln>
            <a:noFill/>
          </a:ln>
        </p:spPr>
      </p:pic>
      <p:pic>
        <p:nvPicPr>
          <p:cNvPr id="84" name="Google Shape;10;p1"/>
          <p:cNvPicPr/>
          <p:nvPr/>
        </p:nvPicPr>
        <p:blipFill>
          <a:blip r:embed="rId16"/>
          <a:stretch/>
        </p:blipFill>
        <p:spPr>
          <a:xfrm>
            <a:off x="9817920" y="198240"/>
            <a:ext cx="1993440" cy="494880"/>
          </a:xfrm>
          <a:prstGeom prst="rect">
            <a:avLst/>
          </a:prstGeom>
          <a:ln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15680" y="103200"/>
            <a:ext cx="3743520" cy="741600"/>
          </a:xfrm>
          <a:prstGeom prst="rect">
            <a:avLst/>
          </a:prstGeom>
        </p:spPr>
        <p:txBody>
          <a:bodyPr tIns="91440" bIns="91440" anchor="b">
            <a:normAutofit fontScale="42000"/>
          </a:bodyPr>
          <a:lstStyle/>
          <a:p>
            <a:pPr algn="ctr"/>
            <a:r>
              <a:rPr lang="en-US" sz="3067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15680" y="1128480"/>
            <a:ext cx="5565120" cy="423888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1151971" lvl="1" indent="-431989" algn="ctr">
              <a:spcBef>
                <a:spcPts val="151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727957" lvl="2" indent="-383990" algn="ctr">
              <a:spcBef>
                <a:spcPts val="113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2303942" lvl="3" indent="-287993" algn="ctr">
              <a:spcBef>
                <a:spcPts val="75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879928" lvl="4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3455914" lvl="5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4031899" lvl="6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10720" y="1128480"/>
            <a:ext cx="5565120" cy="423888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1151971" lvl="1" indent="-431989" algn="ctr">
              <a:spcBef>
                <a:spcPts val="151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727957" lvl="2" indent="-383990" algn="ctr">
              <a:spcBef>
                <a:spcPts val="113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2303942" lvl="3" indent="-287993" algn="ctr">
              <a:spcBef>
                <a:spcPts val="75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879928" lvl="4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3455914" lvl="5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4031899" lvl="6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343696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5986" indent="-431989" algn="ctr" defTabSz="1219170" rtl="0" eaLnBrk="1" latinLnBrk="0" hangingPunct="1">
        <a:lnSpc>
          <a:spcPct val="90000"/>
        </a:lnSpc>
        <a:spcBef>
          <a:spcPts val="1889"/>
        </a:spcBef>
        <a:buClr>
          <a:srgbClr val="000000"/>
        </a:buClr>
        <a:buSzPct val="45000"/>
        <a:buFont typeface="Wingdings" charset="2"/>
        <a:buChar char="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33;p9">
            <a:extLst>
              <a:ext uri="{FF2B5EF4-FFF2-40B4-BE49-F238E27FC236}">
                <a16:creationId xmlns:a16="http://schemas.microsoft.com/office/drawing/2014/main" id="{18A18524-299F-39D5-5203-939D58CE53F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4286" y="843378"/>
            <a:ext cx="11922711" cy="5930283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A63603-2D8A-9FC3-FC5B-64EBAA0F9B5A}"/>
              </a:ext>
            </a:extLst>
          </p:cNvPr>
          <p:cNvSpPr txBox="1"/>
          <p:nvPr/>
        </p:nvSpPr>
        <p:spPr>
          <a:xfrm>
            <a:off x="5520994" y="2051133"/>
            <a:ext cx="6103398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098A3"/>
                </a:solidFill>
                <a:latin typeface="CastleT" panose="020E0602050706020204" pitchFamily="34" charset="0"/>
              </a:rPr>
              <a:t>Department of IT Engineering</a:t>
            </a:r>
          </a:p>
          <a:p>
            <a:pPr algn="ctr"/>
            <a:endParaRPr lang="en-US" sz="1800" b="1" dirty="0">
              <a:solidFill>
                <a:srgbClr val="0098A3"/>
              </a:solidFill>
              <a:latin typeface="CastleT" panose="020E0602050706020204" pitchFamily="34" charset="0"/>
            </a:endParaRPr>
          </a:p>
          <a:p>
            <a:pPr algn="ctr"/>
            <a:r>
              <a:rPr lang="en-US" sz="1800" b="1" dirty="0">
                <a:solidFill>
                  <a:srgbClr val="0098A3"/>
                </a:solidFill>
                <a:latin typeface="CastleT" panose="020E0602050706020204" pitchFamily="34" charset="0"/>
              </a:rPr>
              <a:t>Chapter 8</a:t>
            </a:r>
          </a:p>
          <a:p>
            <a:pPr algn="ctr"/>
            <a:r>
              <a:rPr lang="en-US" sz="1800" b="1" dirty="0">
                <a:solidFill>
                  <a:srgbClr val="0098A3"/>
                </a:solidFill>
                <a:latin typeface="CastleT" panose="020E0602050706020204" pitchFamily="34" charset="0"/>
              </a:rPr>
              <a:t>String Matching</a:t>
            </a:r>
          </a:p>
          <a:p>
            <a:pPr algn="ctr"/>
            <a:r>
              <a:rPr lang="en-IN" sz="1800" b="1" dirty="0">
                <a:solidFill>
                  <a:schemeClr val="accent5">
                    <a:lumMod val="50000"/>
                  </a:schemeClr>
                </a:solidFill>
                <a:latin typeface="CastleT" panose="020E0602050706020204"/>
              </a:rPr>
              <a:t>Subject Code: </a:t>
            </a:r>
            <a:r>
              <a:rPr lang="en-IN" sz="18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Cambria-Bold"/>
              </a:rPr>
              <a:t>01CE0503</a:t>
            </a:r>
            <a:endParaRPr lang="en-IN" sz="1800" b="1" dirty="0">
              <a:solidFill>
                <a:schemeClr val="accent5">
                  <a:lumMod val="50000"/>
                </a:schemeClr>
              </a:solidFill>
              <a:latin typeface="CastleT" panose="020E0602050706020204"/>
            </a:endParaRPr>
          </a:p>
          <a:p>
            <a:pPr algn="ctr"/>
            <a:r>
              <a:rPr lang="en-IN" sz="24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CastleT" panose="020E0602050706020204"/>
              </a:rPr>
              <a:t>D</a:t>
            </a:r>
            <a:r>
              <a:rPr lang="en-US" sz="2400" b="1" dirty="0" err="1">
                <a:solidFill>
                  <a:schemeClr val="accent2">
                    <a:lumMod val="90000"/>
                    <a:lumOff val="10000"/>
                  </a:schemeClr>
                </a:solidFill>
                <a:latin typeface="CastleT" panose="020E0602050706020204"/>
              </a:rPr>
              <a:t>esign</a:t>
            </a:r>
            <a:r>
              <a:rPr lang="en-US" sz="24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CastleT" panose="020E0602050706020204"/>
              </a:rPr>
              <a:t> and Analysis of Algorithm (DAA)</a:t>
            </a:r>
            <a:endParaRPr lang="en-IN" sz="2400" b="1" dirty="0">
              <a:solidFill>
                <a:schemeClr val="accent2">
                  <a:lumMod val="90000"/>
                  <a:lumOff val="10000"/>
                </a:schemeClr>
              </a:solidFill>
              <a:latin typeface="CastleT" panose="020E060205070602020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3E8557-B585-286A-ED84-D263968FA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133" y="4511582"/>
            <a:ext cx="1075143" cy="136391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35CFCF-87C2-46BA-66D1-6F802827FB63}"/>
              </a:ext>
            </a:extLst>
          </p:cNvPr>
          <p:cNvSpPr txBox="1"/>
          <p:nvPr/>
        </p:nvSpPr>
        <p:spPr>
          <a:xfrm>
            <a:off x="8951555" y="6078791"/>
            <a:ext cx="1889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b="1" dirty="0">
                <a:latin typeface="Arial Rounded MT Bold" panose="020F0704030504030204" pitchFamily="34" charset="0"/>
              </a:rPr>
              <a:t>Prof. Yatri Davda</a:t>
            </a:r>
          </a:p>
        </p:txBody>
      </p:sp>
      <p:pic>
        <p:nvPicPr>
          <p:cNvPr id="19" name="Google Shape;34;p9">
            <a:extLst>
              <a:ext uri="{FF2B5EF4-FFF2-40B4-BE49-F238E27FC236}">
                <a16:creationId xmlns:a16="http://schemas.microsoft.com/office/drawing/2014/main" id="{C0114DA6-9C36-8718-5318-9B21728F96C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615328" y="1194758"/>
            <a:ext cx="3914730" cy="8563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532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Rabin-Karp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</p:spPr>
            <p:txBody>
              <a:bodyPr/>
              <a:lstStyle/>
              <a:p>
                <a:pPr/>
                <a:r>
                  <a:rPr lang="en-US"/>
                  <a:t>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/>
                  <a:t> using following formula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blipFill>
                <a:blip r:embed="rId2"/>
                <a:stretch>
                  <a:fillRect t="-37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/>
          <p:cNvSpPr/>
          <p:nvPr/>
        </p:nvSpPr>
        <p:spPr>
          <a:xfrm>
            <a:off x="1931786" y="1427268"/>
            <a:ext cx="90725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i="1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r>
              <a:rPr lang="en-IN" sz="3200" i="1" baseline="-25000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r>
              <a:rPr lang="en-IN" sz="3200" baseline="-25000">
                <a:solidFill>
                  <a:schemeClr val="tx1"/>
                </a:solidFill>
                <a:latin typeface="Consolas" panose="020B0609020204030204" pitchFamily="49" charset="0"/>
              </a:rPr>
              <a:t>+1 </a:t>
            </a:r>
            <a:r>
              <a:rPr lang="en-IN" sz="3200">
                <a:solidFill>
                  <a:schemeClr val="tx1"/>
                </a:solidFill>
                <a:latin typeface="Consolas" panose="020B0609020204030204" pitchFamily="49" charset="0"/>
              </a:rPr>
              <a:t>= 10(</a:t>
            </a:r>
            <a:r>
              <a:rPr lang="en-IN" sz="3200" i="1" err="1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r>
              <a:rPr lang="en-IN" sz="3200" i="1" baseline="-25000" err="1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r>
              <a:rPr lang="en-IN" sz="3200" i="1" baseline="-25000">
                <a:latin typeface="Consolas" panose="020B0609020204030204" pitchFamily="49" charset="0"/>
              </a:rPr>
              <a:t> </a:t>
            </a:r>
            <a:r>
              <a:rPr lang="en-IN" sz="3200">
                <a:solidFill>
                  <a:schemeClr val="tx1"/>
                </a:solidFill>
                <a:latin typeface="Consolas" panose="020B0609020204030204" pitchFamily="49" charset="0"/>
              </a:rPr>
              <a:t>- 10</a:t>
            </a:r>
            <a:r>
              <a:rPr lang="en-IN" sz="3200" baseline="30000">
                <a:solidFill>
                  <a:schemeClr val="tx1"/>
                </a:solidFill>
                <a:latin typeface="Consolas" panose="020B0609020204030204" pitchFamily="49" charset="0"/>
              </a:rPr>
              <a:t>m-1</a:t>
            </a:r>
            <a:r>
              <a:rPr lang="en-IN" sz="3200">
                <a:solidFill>
                  <a:schemeClr val="tx1"/>
                </a:solidFill>
                <a:latin typeface="Consolas" panose="020B0609020204030204" pitchFamily="49" charset="0"/>
              </a:rPr>
              <a:t>T[s+1]) + T[s + m + 1]  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597412"/>
              </p:ext>
            </p:extLst>
          </p:nvPr>
        </p:nvGraphicFramePr>
        <p:xfrm>
          <a:off x="3272118" y="2191871"/>
          <a:ext cx="6275291" cy="6331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481">
                  <a:extLst>
                    <a:ext uri="{9D8B030D-6E8A-4147-A177-3AD203B41FA5}">
                      <a16:colId xmlns:a16="http://schemas.microsoft.com/office/drawing/2014/main" val="4208223411"/>
                    </a:ext>
                  </a:extLst>
                </a:gridCol>
                <a:gridCol w="570481">
                  <a:extLst>
                    <a:ext uri="{9D8B030D-6E8A-4147-A177-3AD203B41FA5}">
                      <a16:colId xmlns:a16="http://schemas.microsoft.com/office/drawing/2014/main" val="57169838"/>
                    </a:ext>
                  </a:extLst>
                </a:gridCol>
                <a:gridCol w="570481">
                  <a:extLst>
                    <a:ext uri="{9D8B030D-6E8A-4147-A177-3AD203B41FA5}">
                      <a16:colId xmlns:a16="http://schemas.microsoft.com/office/drawing/2014/main" val="101212751"/>
                    </a:ext>
                  </a:extLst>
                </a:gridCol>
                <a:gridCol w="570481">
                  <a:extLst>
                    <a:ext uri="{9D8B030D-6E8A-4147-A177-3AD203B41FA5}">
                      <a16:colId xmlns:a16="http://schemas.microsoft.com/office/drawing/2014/main" val="2299447371"/>
                    </a:ext>
                  </a:extLst>
                </a:gridCol>
                <a:gridCol w="570481">
                  <a:extLst>
                    <a:ext uri="{9D8B030D-6E8A-4147-A177-3AD203B41FA5}">
                      <a16:colId xmlns:a16="http://schemas.microsoft.com/office/drawing/2014/main" val="2901701410"/>
                    </a:ext>
                  </a:extLst>
                </a:gridCol>
                <a:gridCol w="570481">
                  <a:extLst>
                    <a:ext uri="{9D8B030D-6E8A-4147-A177-3AD203B41FA5}">
                      <a16:colId xmlns:a16="http://schemas.microsoft.com/office/drawing/2014/main" val="2175626083"/>
                    </a:ext>
                  </a:extLst>
                </a:gridCol>
                <a:gridCol w="570481">
                  <a:extLst>
                    <a:ext uri="{9D8B030D-6E8A-4147-A177-3AD203B41FA5}">
                      <a16:colId xmlns:a16="http://schemas.microsoft.com/office/drawing/2014/main" val="331642898"/>
                    </a:ext>
                  </a:extLst>
                </a:gridCol>
                <a:gridCol w="570481">
                  <a:extLst>
                    <a:ext uri="{9D8B030D-6E8A-4147-A177-3AD203B41FA5}">
                      <a16:colId xmlns:a16="http://schemas.microsoft.com/office/drawing/2014/main" val="465400065"/>
                    </a:ext>
                  </a:extLst>
                </a:gridCol>
                <a:gridCol w="570481">
                  <a:extLst>
                    <a:ext uri="{9D8B030D-6E8A-4147-A177-3AD203B41FA5}">
                      <a16:colId xmlns:a16="http://schemas.microsoft.com/office/drawing/2014/main" val="860598317"/>
                    </a:ext>
                  </a:extLst>
                </a:gridCol>
                <a:gridCol w="570481">
                  <a:extLst>
                    <a:ext uri="{9D8B030D-6E8A-4147-A177-3AD203B41FA5}">
                      <a16:colId xmlns:a16="http://schemas.microsoft.com/office/drawing/2014/main" val="774959623"/>
                    </a:ext>
                  </a:extLst>
                </a:gridCol>
                <a:gridCol w="570481">
                  <a:extLst>
                    <a:ext uri="{9D8B030D-6E8A-4147-A177-3AD203B41FA5}">
                      <a16:colId xmlns:a16="http://schemas.microsoft.com/office/drawing/2014/main" val="2354691562"/>
                    </a:ext>
                  </a:extLst>
                </a:gridCol>
              </a:tblGrid>
              <a:tr h="633133"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000780"/>
                  </a:ext>
                </a:extLst>
              </a:tr>
            </a:tbl>
          </a:graphicData>
        </a:graphic>
      </p:graphicFrame>
      <p:sp>
        <p:nvSpPr>
          <p:cNvPr id="16" name="Rounded Rectangle 15"/>
          <p:cNvSpPr/>
          <p:nvPr/>
        </p:nvSpPr>
        <p:spPr>
          <a:xfrm>
            <a:off x="2082881" y="3027142"/>
            <a:ext cx="4559382" cy="46805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rgbClr val="AD1457"/>
                </a:solidFill>
                <a:latin typeface="Consolas" panose="020B0609020204030204" pitchFamily="49" charset="0"/>
              </a:rPr>
              <a:t>For m=2 and s=0 </a:t>
            </a:r>
            <a:r>
              <a:rPr lang="en-IN" sz="2400" i="1" err="1">
                <a:solidFill>
                  <a:srgbClr val="AD1457"/>
                </a:solidFill>
                <a:latin typeface="Consolas" panose="020B0609020204030204" pitchFamily="49" charset="0"/>
              </a:rPr>
              <a:t>t</a:t>
            </a:r>
            <a:r>
              <a:rPr lang="en-IN" sz="2400" baseline="-25000" err="1">
                <a:solidFill>
                  <a:srgbClr val="AD1457"/>
                </a:solidFill>
                <a:latin typeface="Consolas" panose="020B0609020204030204" pitchFamily="49" charset="0"/>
              </a:rPr>
              <a:t>s</a:t>
            </a:r>
            <a:r>
              <a:rPr lang="en-IN" sz="2400">
                <a:solidFill>
                  <a:srgbClr val="AD1457"/>
                </a:solidFill>
                <a:latin typeface="Consolas" panose="020B0609020204030204" pitchFamily="49" charset="0"/>
              </a:rPr>
              <a:t> = 31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082881" y="3566656"/>
            <a:ext cx="8766070" cy="8260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2400">
                <a:solidFill>
                  <a:schemeClr val="tx1"/>
                </a:solidFill>
                <a:latin typeface="+mj-lt"/>
              </a:rPr>
              <a:t>We wish to remove higher order digit T[s+1]=3 and bring the new lower order digit T[s+m+1]=4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335687" y="2244830"/>
            <a:ext cx="1005840" cy="521208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AD1457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082881" y="4464208"/>
            <a:ext cx="4114800" cy="82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2400" i="1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r>
              <a:rPr lang="en-IN" sz="2400" i="1" baseline="-25000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r>
              <a:rPr lang="en-IN" sz="2400" baseline="-25000">
                <a:solidFill>
                  <a:schemeClr val="tx1"/>
                </a:solidFill>
                <a:latin typeface="Consolas" panose="020B0609020204030204" pitchFamily="49" charset="0"/>
              </a:rPr>
              <a:t>+1</a:t>
            </a:r>
            <a:r>
              <a:rPr lang="en-IN" sz="2400">
                <a:solidFill>
                  <a:schemeClr val="tx1"/>
                </a:solidFill>
                <a:latin typeface="Consolas" panose="020B0609020204030204" pitchFamily="49" charset="0"/>
              </a:rPr>
              <a:t> = 10(31-10·3) + 4</a:t>
            </a:r>
          </a:p>
          <a:p>
            <a:pPr algn="just"/>
            <a:r>
              <a:rPr lang="en-IN" sz="2400">
                <a:solidFill>
                  <a:schemeClr val="tx1"/>
                </a:solidFill>
                <a:latin typeface="Consolas" panose="020B0609020204030204" pitchFamily="49" charset="0"/>
              </a:rPr>
              <a:t>    = 10(1) + 4 = </a:t>
            </a:r>
            <a:r>
              <a:rPr lang="en-IN" sz="2400" b="1">
                <a:solidFill>
                  <a:srgbClr val="AD1457"/>
                </a:solidFill>
                <a:latin typeface="Consolas" panose="020B0609020204030204" pitchFamily="49" charset="0"/>
              </a:rPr>
              <a:t>14</a:t>
            </a:r>
            <a:endParaRPr lang="en-IN" sz="2400" b="1">
              <a:solidFill>
                <a:srgbClr val="AD1457"/>
              </a:solidFill>
              <a:latin typeface="+mj-lt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082881" y="5346348"/>
            <a:ext cx="4114800" cy="82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2400" i="1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r>
              <a:rPr lang="en-IN" sz="2400" i="1" baseline="-25000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r>
              <a:rPr lang="en-IN" sz="2400" baseline="-25000">
                <a:solidFill>
                  <a:schemeClr val="tx1"/>
                </a:solidFill>
                <a:latin typeface="Consolas" panose="020B0609020204030204" pitchFamily="49" charset="0"/>
              </a:rPr>
              <a:t>+2</a:t>
            </a:r>
            <a:r>
              <a:rPr lang="en-IN" sz="2400">
                <a:solidFill>
                  <a:schemeClr val="tx1"/>
                </a:solidFill>
                <a:latin typeface="Consolas" panose="020B0609020204030204" pitchFamily="49" charset="0"/>
              </a:rPr>
              <a:t> = 10(14-10·1) + 1</a:t>
            </a:r>
          </a:p>
          <a:p>
            <a:pPr algn="just"/>
            <a:r>
              <a:rPr lang="en-IN" sz="2400">
                <a:solidFill>
                  <a:schemeClr val="tx1"/>
                </a:solidFill>
                <a:latin typeface="Consolas" panose="020B0609020204030204" pitchFamily="49" charset="0"/>
              </a:rPr>
              <a:t>    = 10(4) + 1 = </a:t>
            </a:r>
            <a:r>
              <a:rPr lang="en-IN" sz="2400" b="1">
                <a:solidFill>
                  <a:srgbClr val="AD1457"/>
                </a:solidFill>
                <a:latin typeface="Consolas" panose="020B0609020204030204" pitchFamily="49" charset="0"/>
              </a:rPr>
              <a:t>41</a:t>
            </a:r>
            <a:endParaRPr lang="en-IN" sz="2400" b="1">
              <a:solidFill>
                <a:srgbClr val="AD145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602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06 2.22222E-06 L 0.04688 -0.00047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path" presetSubtype="0" dur="200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-0.00046 L 0.09323 -0.00047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2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8" grpId="1" animBg="1"/>
      <p:bldP spid="18" grpId="2" animBg="1"/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Rabin-Karp-Matcher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IN" sz="2200">
                <a:latin typeface="Cambria Math" panose="02040503050406030204" pitchFamily="18" charset="0"/>
                <a:ea typeface="Cambria Math" panose="02040503050406030204" pitchFamily="18" charset="0"/>
              </a:rPr>
              <a:t>RABIN-KARP-MATCHER(T, P, d, q)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IN" sz="2200">
                <a:latin typeface="Cambria Math" panose="02040503050406030204" pitchFamily="18" charset="0"/>
                <a:ea typeface="Cambria Math" panose="02040503050406030204" pitchFamily="18" charset="0"/>
              </a:rPr>
              <a:t>  n ← length[T];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IN" sz="2200">
                <a:latin typeface="Cambria Math" panose="02040503050406030204" pitchFamily="18" charset="0"/>
                <a:ea typeface="Cambria Math" panose="02040503050406030204" pitchFamily="18" charset="0"/>
              </a:rPr>
              <a:t>  m ← length[P];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IN" sz="2200">
                <a:latin typeface="Cambria Math" panose="02040503050406030204" pitchFamily="18" charset="0"/>
                <a:ea typeface="Cambria Math" panose="02040503050406030204" pitchFamily="18" charset="0"/>
              </a:rPr>
              <a:t>  h ← d</a:t>
            </a:r>
            <a:r>
              <a:rPr lang="en-IN" sz="2200" baseline="30000">
                <a:latin typeface="Cambria Math" panose="02040503050406030204" pitchFamily="18" charset="0"/>
                <a:ea typeface="Cambria Math" panose="02040503050406030204" pitchFamily="18" charset="0"/>
              </a:rPr>
              <a:t>m-1</a:t>
            </a:r>
            <a:r>
              <a:rPr lang="en-IN" sz="2200">
                <a:latin typeface="Cambria Math" panose="02040503050406030204" pitchFamily="18" charset="0"/>
                <a:ea typeface="Cambria Math" panose="02040503050406030204" pitchFamily="18" charset="0"/>
              </a:rPr>
              <a:t> mod q;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IN" sz="220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IN" sz="2200" i="1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IN" sz="2200">
                <a:latin typeface="Cambria Math" panose="02040503050406030204" pitchFamily="18" charset="0"/>
                <a:ea typeface="Cambria Math" panose="02040503050406030204" pitchFamily="18" charset="0"/>
              </a:rPr>
              <a:t> ← 0;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IN" sz="2200">
                <a:latin typeface="Cambria Math" panose="02040503050406030204" pitchFamily="18" charset="0"/>
                <a:ea typeface="Cambria Math" panose="02040503050406030204" pitchFamily="18" charset="0"/>
              </a:rPr>
              <a:t>  t</a:t>
            </a:r>
            <a:r>
              <a:rPr lang="en-IN" sz="2200" baseline="-2500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IN" sz="2200">
                <a:latin typeface="Cambria Math" panose="02040503050406030204" pitchFamily="18" charset="0"/>
                <a:ea typeface="Cambria Math" panose="02040503050406030204" pitchFamily="18" charset="0"/>
              </a:rPr>
              <a:t> ← 0;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IN" sz="2200">
                <a:latin typeface="Cambria Math" panose="02040503050406030204" pitchFamily="18" charset="0"/>
                <a:ea typeface="Cambria Math" panose="02040503050406030204" pitchFamily="18" charset="0"/>
              </a:rPr>
              <a:t>  for i ← 1 to m do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IN" sz="2200">
                <a:latin typeface="Cambria Math" panose="02040503050406030204" pitchFamily="18" charset="0"/>
                <a:ea typeface="Cambria Math" panose="02040503050406030204" pitchFamily="18" charset="0"/>
              </a:rPr>
              <a:t>       </a:t>
            </a:r>
            <a:r>
              <a:rPr lang="en-IN" sz="2200" i="1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IN" sz="2200">
                <a:latin typeface="Cambria Math" panose="02040503050406030204" pitchFamily="18" charset="0"/>
                <a:ea typeface="Cambria Math" panose="02040503050406030204" pitchFamily="18" charset="0"/>
              </a:rPr>
              <a:t> ← (d</a:t>
            </a:r>
            <a:r>
              <a:rPr lang="en-IN" sz="2200" i="1" baseline="-25000" err="1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IN" sz="2200">
                <a:latin typeface="Cambria Math" panose="02040503050406030204" pitchFamily="18" charset="0"/>
                <a:ea typeface="Cambria Math" panose="02040503050406030204" pitchFamily="18" charset="0"/>
              </a:rPr>
              <a:t> + P[i]) mod q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IN" sz="2200">
                <a:latin typeface="Cambria Math" panose="02040503050406030204" pitchFamily="18" charset="0"/>
                <a:ea typeface="Cambria Math" panose="02040503050406030204" pitchFamily="18" charset="0"/>
              </a:rPr>
              <a:t>       t</a:t>
            </a:r>
            <a:r>
              <a:rPr lang="en-IN" sz="2200" baseline="-2500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IN" sz="2200">
                <a:latin typeface="Cambria Math" panose="02040503050406030204" pitchFamily="18" charset="0"/>
                <a:ea typeface="Cambria Math" panose="02040503050406030204" pitchFamily="18" charset="0"/>
              </a:rPr>
              <a:t> ← (dt</a:t>
            </a:r>
            <a:r>
              <a:rPr lang="en-IN" sz="2200" baseline="-2500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IN" sz="2200">
                <a:latin typeface="Cambria Math" panose="02040503050406030204" pitchFamily="18" charset="0"/>
                <a:ea typeface="Cambria Math" panose="02040503050406030204" pitchFamily="18" charset="0"/>
              </a:rPr>
              <a:t> + T[i]) mod q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IN" sz="2200">
                <a:latin typeface="Cambria Math" panose="02040503050406030204" pitchFamily="18" charset="0"/>
                <a:ea typeface="Cambria Math" panose="02040503050406030204" pitchFamily="18" charset="0"/>
              </a:rPr>
              <a:t>  for s ← 0 to n – m do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IN" sz="2200">
                <a:latin typeface="Cambria Math" panose="02040503050406030204" pitchFamily="18" charset="0"/>
                <a:ea typeface="Cambria Math" panose="02040503050406030204" pitchFamily="18" charset="0"/>
              </a:rPr>
              <a:t>         if </a:t>
            </a:r>
            <a:r>
              <a:rPr lang="en-IN" sz="2200" i="1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IN" sz="2200">
                <a:latin typeface="Cambria Math" panose="02040503050406030204" pitchFamily="18" charset="0"/>
                <a:ea typeface="Cambria Math" panose="02040503050406030204" pitchFamily="18" charset="0"/>
              </a:rPr>
              <a:t> == t</a:t>
            </a:r>
            <a:r>
              <a:rPr lang="en-IN" sz="2200" baseline="-25000" err="1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IN" sz="2200">
                <a:latin typeface="Cambria Math" panose="02040503050406030204" pitchFamily="18" charset="0"/>
                <a:ea typeface="Cambria Math" panose="02040503050406030204" pitchFamily="18" charset="0"/>
              </a:rPr>
              <a:t> then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IN" sz="2200">
                <a:latin typeface="Cambria Math" panose="02040503050406030204" pitchFamily="18" charset="0"/>
                <a:ea typeface="Cambria Math" panose="02040503050406030204" pitchFamily="18" charset="0"/>
              </a:rPr>
              <a:t>             if P[1..m] == T[s+1..s+m] then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IN" sz="2200">
                <a:latin typeface="Cambria Math" panose="02040503050406030204" pitchFamily="18" charset="0"/>
                <a:ea typeface="Cambria Math" panose="02040503050406030204" pitchFamily="18" charset="0"/>
              </a:rPr>
              <a:t>	   print “pattern occurs with shift” s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IN" sz="2200">
                <a:latin typeface="Cambria Math" panose="02040503050406030204" pitchFamily="18" charset="0"/>
                <a:ea typeface="Cambria Math" panose="02040503050406030204" pitchFamily="18" charset="0"/>
              </a:rPr>
              <a:t>         if s &lt; n-m then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IN" sz="2200">
                <a:solidFill>
                  <a:srgbClr val="AD145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t</a:t>
            </a:r>
            <a:r>
              <a:rPr lang="en-IN" sz="2200" baseline="-25000">
                <a:solidFill>
                  <a:srgbClr val="AD145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s+1</a:t>
            </a:r>
            <a:r>
              <a:rPr lang="en-IN" sz="2200">
                <a:solidFill>
                  <a:srgbClr val="AD145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← (d(t</a:t>
            </a:r>
            <a:r>
              <a:rPr lang="en-IN" sz="2200" baseline="-25000" err="1">
                <a:solidFill>
                  <a:srgbClr val="AD145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IN" sz="2200">
                <a:solidFill>
                  <a:srgbClr val="AD145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 T[s+1]h) + T[s+m+1]) mod q</a:t>
            </a:r>
          </a:p>
          <a:p>
            <a:pPr>
              <a:spcBef>
                <a:spcPts val="400"/>
              </a:spcBef>
            </a:pPr>
            <a:endParaRPr lang="en-US" sz="220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327345"/>
              </p:ext>
            </p:extLst>
          </p:nvPr>
        </p:nvGraphicFramePr>
        <p:xfrm>
          <a:off x="7653916" y="1219010"/>
          <a:ext cx="3337392" cy="4719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8116">
                  <a:extLst>
                    <a:ext uri="{9D8B030D-6E8A-4147-A177-3AD203B41FA5}">
                      <a16:colId xmlns:a16="http://schemas.microsoft.com/office/drawing/2014/main" val="1137199498"/>
                    </a:ext>
                  </a:extLst>
                </a:gridCol>
                <a:gridCol w="278116">
                  <a:extLst>
                    <a:ext uri="{9D8B030D-6E8A-4147-A177-3AD203B41FA5}">
                      <a16:colId xmlns:a16="http://schemas.microsoft.com/office/drawing/2014/main" val="814699450"/>
                    </a:ext>
                  </a:extLst>
                </a:gridCol>
                <a:gridCol w="278116">
                  <a:extLst>
                    <a:ext uri="{9D8B030D-6E8A-4147-A177-3AD203B41FA5}">
                      <a16:colId xmlns:a16="http://schemas.microsoft.com/office/drawing/2014/main" val="3632972313"/>
                    </a:ext>
                  </a:extLst>
                </a:gridCol>
                <a:gridCol w="278116">
                  <a:extLst>
                    <a:ext uri="{9D8B030D-6E8A-4147-A177-3AD203B41FA5}">
                      <a16:colId xmlns:a16="http://schemas.microsoft.com/office/drawing/2014/main" val="2959464589"/>
                    </a:ext>
                  </a:extLst>
                </a:gridCol>
                <a:gridCol w="278116">
                  <a:extLst>
                    <a:ext uri="{9D8B030D-6E8A-4147-A177-3AD203B41FA5}">
                      <a16:colId xmlns:a16="http://schemas.microsoft.com/office/drawing/2014/main" val="2837615725"/>
                    </a:ext>
                  </a:extLst>
                </a:gridCol>
                <a:gridCol w="278116">
                  <a:extLst>
                    <a:ext uri="{9D8B030D-6E8A-4147-A177-3AD203B41FA5}">
                      <a16:colId xmlns:a16="http://schemas.microsoft.com/office/drawing/2014/main" val="2340922682"/>
                    </a:ext>
                  </a:extLst>
                </a:gridCol>
                <a:gridCol w="278116">
                  <a:extLst>
                    <a:ext uri="{9D8B030D-6E8A-4147-A177-3AD203B41FA5}">
                      <a16:colId xmlns:a16="http://schemas.microsoft.com/office/drawing/2014/main" val="154022684"/>
                    </a:ext>
                  </a:extLst>
                </a:gridCol>
                <a:gridCol w="278116">
                  <a:extLst>
                    <a:ext uri="{9D8B030D-6E8A-4147-A177-3AD203B41FA5}">
                      <a16:colId xmlns:a16="http://schemas.microsoft.com/office/drawing/2014/main" val="389237245"/>
                    </a:ext>
                  </a:extLst>
                </a:gridCol>
                <a:gridCol w="278116">
                  <a:extLst>
                    <a:ext uri="{9D8B030D-6E8A-4147-A177-3AD203B41FA5}">
                      <a16:colId xmlns:a16="http://schemas.microsoft.com/office/drawing/2014/main" val="1077832017"/>
                    </a:ext>
                  </a:extLst>
                </a:gridCol>
                <a:gridCol w="278116">
                  <a:extLst>
                    <a:ext uri="{9D8B030D-6E8A-4147-A177-3AD203B41FA5}">
                      <a16:colId xmlns:a16="http://schemas.microsoft.com/office/drawing/2014/main" val="3303865244"/>
                    </a:ext>
                  </a:extLst>
                </a:gridCol>
                <a:gridCol w="278116">
                  <a:extLst>
                    <a:ext uri="{9D8B030D-6E8A-4147-A177-3AD203B41FA5}">
                      <a16:colId xmlns:a16="http://schemas.microsoft.com/office/drawing/2014/main" val="2741318054"/>
                    </a:ext>
                  </a:extLst>
                </a:gridCol>
                <a:gridCol w="278116">
                  <a:extLst>
                    <a:ext uri="{9D8B030D-6E8A-4147-A177-3AD203B41FA5}">
                      <a16:colId xmlns:a16="http://schemas.microsoft.com/office/drawing/2014/main" val="1355053339"/>
                    </a:ext>
                  </a:extLst>
                </a:gridCol>
              </a:tblGrid>
              <a:tr h="4719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91297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155458"/>
              </p:ext>
            </p:extLst>
          </p:nvPr>
        </p:nvGraphicFramePr>
        <p:xfrm>
          <a:off x="7653913" y="1744731"/>
          <a:ext cx="834348" cy="4719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8116">
                  <a:extLst>
                    <a:ext uri="{9D8B030D-6E8A-4147-A177-3AD203B41FA5}">
                      <a16:colId xmlns:a16="http://schemas.microsoft.com/office/drawing/2014/main" val="1137199498"/>
                    </a:ext>
                  </a:extLst>
                </a:gridCol>
                <a:gridCol w="278116">
                  <a:extLst>
                    <a:ext uri="{9D8B030D-6E8A-4147-A177-3AD203B41FA5}">
                      <a16:colId xmlns:a16="http://schemas.microsoft.com/office/drawing/2014/main" val="814699450"/>
                    </a:ext>
                  </a:extLst>
                </a:gridCol>
                <a:gridCol w="278116">
                  <a:extLst>
                    <a:ext uri="{9D8B030D-6E8A-4147-A177-3AD203B41FA5}">
                      <a16:colId xmlns:a16="http://schemas.microsoft.com/office/drawing/2014/main" val="3632972313"/>
                    </a:ext>
                  </a:extLst>
                </a:gridCol>
              </a:tblGrid>
              <a:tr h="4719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912973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 flipH="1">
            <a:off x="7389703" y="878006"/>
            <a:ext cx="0" cy="557784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413728"/>
              </p:ext>
            </p:extLst>
          </p:nvPr>
        </p:nvGraphicFramePr>
        <p:xfrm>
          <a:off x="8678817" y="1744731"/>
          <a:ext cx="834348" cy="4719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8116">
                  <a:extLst>
                    <a:ext uri="{9D8B030D-6E8A-4147-A177-3AD203B41FA5}">
                      <a16:colId xmlns:a16="http://schemas.microsoft.com/office/drawing/2014/main" val="1137199498"/>
                    </a:ext>
                  </a:extLst>
                </a:gridCol>
                <a:gridCol w="556232">
                  <a:extLst>
                    <a:ext uri="{9D8B030D-6E8A-4147-A177-3AD203B41FA5}">
                      <a16:colId xmlns:a16="http://schemas.microsoft.com/office/drawing/2014/main" val="814699450"/>
                    </a:ext>
                  </a:extLst>
                </a:gridCol>
              </a:tblGrid>
              <a:tr h="4719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91297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045927"/>
              </p:ext>
            </p:extLst>
          </p:nvPr>
        </p:nvGraphicFramePr>
        <p:xfrm>
          <a:off x="9703721" y="1744731"/>
          <a:ext cx="834348" cy="4719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8116">
                  <a:extLst>
                    <a:ext uri="{9D8B030D-6E8A-4147-A177-3AD203B41FA5}">
                      <a16:colId xmlns:a16="http://schemas.microsoft.com/office/drawing/2014/main" val="1137199498"/>
                    </a:ext>
                  </a:extLst>
                </a:gridCol>
                <a:gridCol w="556232">
                  <a:extLst>
                    <a:ext uri="{9D8B030D-6E8A-4147-A177-3AD203B41FA5}">
                      <a16:colId xmlns:a16="http://schemas.microsoft.com/office/drawing/2014/main" val="814699450"/>
                    </a:ext>
                  </a:extLst>
                </a:gridCol>
              </a:tblGrid>
              <a:tr h="4719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q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91297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375720"/>
              </p:ext>
            </p:extLst>
          </p:nvPr>
        </p:nvGraphicFramePr>
        <p:xfrm>
          <a:off x="7653913" y="2295971"/>
          <a:ext cx="834348" cy="4719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8116">
                  <a:extLst>
                    <a:ext uri="{9D8B030D-6E8A-4147-A177-3AD203B41FA5}">
                      <a16:colId xmlns:a16="http://schemas.microsoft.com/office/drawing/2014/main" val="1137199498"/>
                    </a:ext>
                  </a:extLst>
                </a:gridCol>
                <a:gridCol w="556232">
                  <a:extLst>
                    <a:ext uri="{9D8B030D-6E8A-4147-A177-3AD203B41FA5}">
                      <a16:colId xmlns:a16="http://schemas.microsoft.com/office/drawing/2014/main" val="814699450"/>
                    </a:ext>
                  </a:extLst>
                </a:gridCol>
              </a:tblGrid>
              <a:tr h="4719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91297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769346"/>
              </p:ext>
            </p:extLst>
          </p:nvPr>
        </p:nvGraphicFramePr>
        <p:xfrm>
          <a:off x="8678817" y="2290184"/>
          <a:ext cx="834348" cy="4719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8116">
                  <a:extLst>
                    <a:ext uri="{9D8B030D-6E8A-4147-A177-3AD203B41FA5}">
                      <a16:colId xmlns:a16="http://schemas.microsoft.com/office/drawing/2014/main" val="1137199498"/>
                    </a:ext>
                  </a:extLst>
                </a:gridCol>
                <a:gridCol w="556232">
                  <a:extLst>
                    <a:ext uri="{9D8B030D-6E8A-4147-A177-3AD203B41FA5}">
                      <a16:colId xmlns:a16="http://schemas.microsoft.com/office/drawing/2014/main" val="814699450"/>
                    </a:ext>
                  </a:extLst>
                </a:gridCol>
              </a:tblGrid>
              <a:tr h="4719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91297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573399"/>
              </p:ext>
            </p:extLst>
          </p:nvPr>
        </p:nvGraphicFramePr>
        <p:xfrm>
          <a:off x="9703721" y="2270452"/>
          <a:ext cx="834348" cy="4719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8116">
                  <a:extLst>
                    <a:ext uri="{9D8B030D-6E8A-4147-A177-3AD203B41FA5}">
                      <a16:colId xmlns:a16="http://schemas.microsoft.com/office/drawing/2014/main" val="1137199498"/>
                    </a:ext>
                  </a:extLst>
                </a:gridCol>
                <a:gridCol w="556232">
                  <a:extLst>
                    <a:ext uri="{9D8B030D-6E8A-4147-A177-3AD203B41FA5}">
                      <a16:colId xmlns:a16="http://schemas.microsoft.com/office/drawing/2014/main" val="814699450"/>
                    </a:ext>
                  </a:extLst>
                </a:gridCol>
              </a:tblGrid>
              <a:tr h="4719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91297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451788"/>
              </p:ext>
            </p:extLst>
          </p:nvPr>
        </p:nvGraphicFramePr>
        <p:xfrm>
          <a:off x="7653913" y="2849822"/>
          <a:ext cx="834348" cy="4719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8116">
                  <a:extLst>
                    <a:ext uri="{9D8B030D-6E8A-4147-A177-3AD203B41FA5}">
                      <a16:colId xmlns:a16="http://schemas.microsoft.com/office/drawing/2014/main" val="1137199498"/>
                    </a:ext>
                  </a:extLst>
                </a:gridCol>
                <a:gridCol w="556232">
                  <a:extLst>
                    <a:ext uri="{9D8B030D-6E8A-4147-A177-3AD203B41FA5}">
                      <a16:colId xmlns:a16="http://schemas.microsoft.com/office/drawing/2014/main" val="814699450"/>
                    </a:ext>
                  </a:extLst>
                </a:gridCol>
              </a:tblGrid>
              <a:tr h="4719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91297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614456"/>
              </p:ext>
            </p:extLst>
          </p:nvPr>
        </p:nvGraphicFramePr>
        <p:xfrm>
          <a:off x="8665962" y="2835637"/>
          <a:ext cx="834348" cy="4719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123">
                  <a:extLst>
                    <a:ext uri="{9D8B030D-6E8A-4147-A177-3AD203B41FA5}">
                      <a16:colId xmlns:a16="http://schemas.microsoft.com/office/drawing/2014/main" val="1137199498"/>
                    </a:ext>
                  </a:extLst>
                </a:gridCol>
                <a:gridCol w="370225">
                  <a:extLst>
                    <a:ext uri="{9D8B030D-6E8A-4147-A177-3AD203B41FA5}">
                      <a16:colId xmlns:a16="http://schemas.microsoft.com/office/drawing/2014/main" val="814699450"/>
                    </a:ext>
                  </a:extLst>
                </a:gridCol>
              </a:tblGrid>
              <a:tr h="471926">
                <a:tc>
                  <a:txBody>
                    <a:bodyPr/>
                    <a:lstStyle/>
                    <a:p>
                      <a:pPr algn="ctr"/>
                      <a:r>
                        <a:rPr lang="en-IN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  <a:r>
                        <a:rPr lang="en-IN" sz="2400" i="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91297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321951"/>
              </p:ext>
            </p:extLst>
          </p:nvPr>
        </p:nvGraphicFramePr>
        <p:xfrm>
          <a:off x="7653913" y="2845181"/>
          <a:ext cx="834348" cy="4719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8116">
                  <a:extLst>
                    <a:ext uri="{9D8B030D-6E8A-4147-A177-3AD203B41FA5}">
                      <a16:colId xmlns:a16="http://schemas.microsoft.com/office/drawing/2014/main" val="1137199498"/>
                    </a:ext>
                  </a:extLst>
                </a:gridCol>
                <a:gridCol w="556232">
                  <a:extLst>
                    <a:ext uri="{9D8B030D-6E8A-4147-A177-3AD203B41FA5}">
                      <a16:colId xmlns:a16="http://schemas.microsoft.com/office/drawing/2014/main" val="814699450"/>
                    </a:ext>
                  </a:extLst>
                </a:gridCol>
              </a:tblGrid>
              <a:tr h="4719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912973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226846"/>
              </p:ext>
            </p:extLst>
          </p:nvPr>
        </p:nvGraphicFramePr>
        <p:xfrm>
          <a:off x="8665962" y="2830996"/>
          <a:ext cx="834348" cy="4719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123">
                  <a:extLst>
                    <a:ext uri="{9D8B030D-6E8A-4147-A177-3AD203B41FA5}">
                      <a16:colId xmlns:a16="http://schemas.microsoft.com/office/drawing/2014/main" val="1137199498"/>
                    </a:ext>
                  </a:extLst>
                </a:gridCol>
                <a:gridCol w="370225">
                  <a:extLst>
                    <a:ext uri="{9D8B030D-6E8A-4147-A177-3AD203B41FA5}">
                      <a16:colId xmlns:a16="http://schemas.microsoft.com/office/drawing/2014/main" val="814699450"/>
                    </a:ext>
                  </a:extLst>
                </a:gridCol>
              </a:tblGrid>
              <a:tr h="471926">
                <a:tc>
                  <a:txBody>
                    <a:bodyPr/>
                    <a:lstStyle/>
                    <a:p>
                      <a:pPr algn="ctr"/>
                      <a:r>
                        <a:rPr lang="en-IN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  <a:r>
                        <a:rPr lang="en-IN" sz="2400" i="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912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57274" y="1754126"/>
            <a:ext cx="10515600" cy="2852737"/>
          </a:xfrm>
        </p:spPr>
        <p:txBody>
          <a:bodyPr>
            <a:normAutofit/>
          </a:bodyPr>
          <a:lstStyle/>
          <a:p>
            <a:r>
              <a:rPr lang="en-US" sz="5400" dirty="0"/>
              <a:t>String Matching with Finite Automata</a:t>
            </a:r>
          </a:p>
        </p:txBody>
      </p:sp>
    </p:spTree>
    <p:extLst>
      <p:ext uri="{BB962C8B-B14F-4D97-AF65-F5344CB8AC3E}">
        <p14:creationId xmlns:p14="http://schemas.microsoft.com/office/powerpoint/2010/main" val="2157851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IN"/>
              <a:t>Introduction to Finite Automata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Finite automaton (FA) is a simple machine, used </a:t>
            </a:r>
            <a:r>
              <a:rPr lang="en-US">
                <a:solidFill>
                  <a:srgbClr val="AD1457"/>
                </a:solidFill>
              </a:rPr>
              <a:t>to recognize patterns</a:t>
            </a:r>
            <a:r>
              <a:rPr lang="en-US"/>
              <a:t>.</a:t>
            </a:r>
          </a:p>
          <a:p>
            <a:r>
              <a:rPr lang="en-US"/>
              <a:t>It has a </a:t>
            </a:r>
            <a:r>
              <a:rPr lang="en-US">
                <a:solidFill>
                  <a:srgbClr val="AD1457"/>
                </a:solidFill>
              </a:rPr>
              <a:t>set of states and rules </a:t>
            </a:r>
            <a:r>
              <a:rPr lang="en-US"/>
              <a:t>for moving from one state to another.</a:t>
            </a:r>
          </a:p>
          <a:p>
            <a:r>
              <a:rPr lang="en-US"/>
              <a:t>It takes the </a:t>
            </a:r>
            <a:r>
              <a:rPr lang="en-US">
                <a:solidFill>
                  <a:srgbClr val="AD1457"/>
                </a:solidFill>
              </a:rPr>
              <a:t>string of symbol as input</a:t>
            </a:r>
            <a:r>
              <a:rPr lang="en-US"/>
              <a:t> and changes its state accordingly. When the desired symbol is found, then the transition occurs.</a:t>
            </a:r>
          </a:p>
          <a:p>
            <a:r>
              <a:rPr lang="en-US"/>
              <a:t>At the time of transition, the automata can either </a:t>
            </a:r>
            <a:r>
              <a:rPr lang="en-US">
                <a:solidFill>
                  <a:srgbClr val="AD1457"/>
                </a:solidFill>
              </a:rPr>
              <a:t>move to the next state </a:t>
            </a:r>
            <a:r>
              <a:rPr lang="en-US"/>
              <a:t>or stay in the same state.</a:t>
            </a:r>
          </a:p>
          <a:p>
            <a:r>
              <a:rPr lang="en-US"/>
              <a:t>When the input string is processed successfully, and the </a:t>
            </a:r>
            <a:r>
              <a:rPr lang="en-US">
                <a:solidFill>
                  <a:srgbClr val="AD1457"/>
                </a:solidFill>
              </a:rPr>
              <a:t>automata reached its final state</a:t>
            </a:r>
            <a:r>
              <a:rPr lang="en-US"/>
              <a:t>, then it will accept the input string.</a:t>
            </a:r>
          </a:p>
          <a:p>
            <a:r>
              <a:rPr lang="en-US"/>
              <a:t>The </a:t>
            </a:r>
            <a:r>
              <a:rPr lang="en-US">
                <a:solidFill>
                  <a:srgbClr val="AD1457"/>
                </a:solidFill>
              </a:rPr>
              <a:t>string-matching automaton is very efficient</a:t>
            </a:r>
            <a:r>
              <a:rPr lang="en-US"/>
              <a:t>: it examines each character in the text exactly once and reports all the valid shifts. </a:t>
            </a:r>
          </a:p>
        </p:txBody>
      </p:sp>
    </p:spTree>
    <p:extLst>
      <p:ext uri="{BB962C8B-B14F-4D97-AF65-F5344CB8AC3E}">
        <p14:creationId xmlns:p14="http://schemas.microsoft.com/office/powerpoint/2010/main" val="276209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IN"/>
              <a:t>Introduction to Finite Automata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</p:spPr>
            <p:txBody>
              <a:bodyPr>
                <a:normAutofit/>
              </a:bodyPr>
              <a:lstStyle/>
              <a:p>
                <a:r>
                  <a:rPr lang="en-IN" sz="2000" dirty="0"/>
                  <a:t>A finite automaton M is a 5-tuple, which consists of,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0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IN" sz="20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sz="20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IN" sz="20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IN" sz="20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0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IN" sz="20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0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𝜮</m:t>
                      </m:r>
                      <m:r>
                        <a:rPr lang="en-IN" sz="20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0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IN" sz="20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b="1" dirty="0">
                  <a:solidFill>
                    <a:srgbClr val="AD1457"/>
                  </a:solidFill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IN" sz="20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IN" sz="2000" dirty="0"/>
                  <a:t> is a finite set of </a:t>
                </a:r>
                <a:r>
                  <a:rPr lang="en-IN" sz="2000" b="1" dirty="0">
                    <a:solidFill>
                      <a:srgbClr val="AD1457"/>
                    </a:solidFill>
                  </a:rPr>
                  <a:t>states</a:t>
                </a:r>
                <a:r>
                  <a:rPr lang="en-IN" sz="2000" dirty="0"/>
                  <a:t>,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IN" sz="20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000" b="1">
                        <a:solidFill>
                          <a:srgbClr val="AD14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𝛜</m:t>
                    </m:r>
                    <m:r>
                      <a:rPr lang="en-IN" sz="2000" b="1">
                        <a:solidFill>
                          <a:srgbClr val="AD14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20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IN" sz="2000" b="1" dirty="0">
                    <a:solidFill>
                      <a:srgbClr val="AD1457"/>
                    </a:solidFill>
                  </a:rPr>
                  <a:t> </a:t>
                </a:r>
                <a:r>
                  <a:rPr lang="en-IN" sz="2000" dirty="0"/>
                  <a:t>is a </a:t>
                </a:r>
                <a:r>
                  <a:rPr lang="en-IN" sz="2000" b="1" dirty="0">
                    <a:solidFill>
                      <a:srgbClr val="AD1457"/>
                    </a:solidFill>
                  </a:rPr>
                  <a:t>start state</a:t>
                </a:r>
                <a:r>
                  <a:rPr lang="en-IN" sz="2000" dirty="0">
                    <a:solidFill>
                      <a:srgbClr val="AD1457"/>
                    </a:solidFill>
                  </a:rPr>
                  <a:t>,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IN" sz="20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IN" sz="20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IN" sz="20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IN" sz="20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dirty="0"/>
                  <a:t>set of </a:t>
                </a:r>
                <a:r>
                  <a:rPr lang="en-IN" sz="2000" b="1" dirty="0">
                    <a:solidFill>
                      <a:srgbClr val="AD1457"/>
                    </a:solidFill>
                  </a:rPr>
                  <a:t>accepting states</a:t>
                </a:r>
                <a:r>
                  <a:rPr lang="en-IN" sz="2000" dirty="0"/>
                  <a:t>,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IN" sz="2000" b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IN" sz="20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dirty="0"/>
                  <a:t>is a finite </a:t>
                </a:r>
                <a:r>
                  <a:rPr lang="en-IN" sz="2000" b="1" dirty="0">
                    <a:solidFill>
                      <a:srgbClr val="AD1457"/>
                    </a:solidFill>
                  </a:rPr>
                  <a:t>input alphabet</a:t>
                </a:r>
                <a:r>
                  <a:rPr lang="en-IN" sz="2000" dirty="0"/>
                  <a:t>,</a:t>
                </a:r>
                <a:r>
                  <a:rPr lang="en-IN" sz="2000" b="1" dirty="0">
                    <a:solidFill>
                      <a:schemeClr val="tx2"/>
                    </a:solidFill>
                  </a:rPr>
                  <a:t>	 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IN" sz="20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IN" sz="2000" b="1" dirty="0">
                    <a:solidFill>
                      <a:srgbClr val="AD1457"/>
                    </a:solidFill>
                  </a:rPr>
                  <a:t> </a:t>
                </a:r>
                <a:r>
                  <a:rPr lang="en-IN" sz="2000" dirty="0"/>
                  <a:t>is a </a:t>
                </a:r>
                <a:r>
                  <a:rPr lang="en-IN" sz="2000" b="1" dirty="0">
                    <a:solidFill>
                      <a:srgbClr val="AD1457"/>
                    </a:solidFill>
                  </a:rPr>
                  <a:t>transition function</a:t>
                </a:r>
                <a:r>
                  <a:rPr lang="en-IN" sz="2000" dirty="0">
                    <a:solidFill>
                      <a:srgbClr val="AD1457"/>
                    </a:solidFill>
                  </a:rPr>
                  <a:t> </a:t>
                </a:r>
                <a:r>
                  <a:rPr lang="en-IN" sz="2000" dirty="0"/>
                  <a:t>of M.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blipFill>
                <a:blip r:embed="rId2"/>
                <a:stretch>
                  <a:fillRect t="-1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599535"/>
              </p:ext>
            </p:extLst>
          </p:nvPr>
        </p:nvGraphicFramePr>
        <p:xfrm>
          <a:off x="784562" y="4273300"/>
          <a:ext cx="259228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333572094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833963497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5890981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endParaRPr lang="en-IN" sz="24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2400"/>
                        <a:t>Input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1429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State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9656607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4531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655326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5262992" y="4338614"/>
            <a:ext cx="4023360" cy="1853179"/>
            <a:chOff x="3931150" y="4367750"/>
            <a:chExt cx="3938702" cy="2021734"/>
          </a:xfrm>
        </p:grpSpPr>
        <p:sp>
          <p:nvSpPr>
            <p:cNvPr id="6" name="Oval 5"/>
            <p:cNvSpPr/>
            <p:nvPr/>
          </p:nvSpPr>
          <p:spPr>
            <a:xfrm>
              <a:off x="4860032" y="5013176"/>
              <a:ext cx="648000" cy="6480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b="1"/>
                <a:t>0</a:t>
              </a:r>
              <a:endParaRPr lang="en-IN" b="1"/>
            </a:p>
          </p:txBody>
        </p:sp>
        <p:sp>
          <p:nvSpPr>
            <p:cNvPr id="7" name="Oval 6"/>
            <p:cNvSpPr/>
            <p:nvPr/>
          </p:nvSpPr>
          <p:spPr>
            <a:xfrm>
              <a:off x="7221852" y="5013176"/>
              <a:ext cx="648000" cy="6480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b="1"/>
                <a:t>1</a:t>
              </a:r>
              <a:endParaRPr lang="en-IN" b="1"/>
            </a:p>
          </p:txBody>
        </p:sp>
        <p:cxnSp>
          <p:nvCxnSpPr>
            <p:cNvPr id="8" name="Curved Connector 7"/>
            <p:cNvCxnSpPr>
              <a:stCxn id="6" idx="0"/>
              <a:endCxn id="7" idx="0"/>
            </p:cNvCxnSpPr>
            <p:nvPr/>
          </p:nvCxnSpPr>
          <p:spPr>
            <a:xfrm rot="5400000" flipH="1" flipV="1">
              <a:off x="6364942" y="3832266"/>
              <a:ext cx="12700" cy="2361820"/>
            </a:xfrm>
            <a:prstGeom prst="curvedConnector3">
              <a:avLst>
                <a:gd name="adj1" fmla="val 1800000"/>
              </a:avLst>
            </a:prstGeom>
            <a:ln>
              <a:tailEnd type="stealth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urved Connector 8"/>
            <p:cNvCxnSpPr>
              <a:stCxn id="7" idx="4"/>
              <a:endCxn id="6" idx="4"/>
            </p:cNvCxnSpPr>
            <p:nvPr/>
          </p:nvCxnSpPr>
          <p:spPr>
            <a:xfrm rot="5400000">
              <a:off x="6364942" y="4480338"/>
              <a:ext cx="12700" cy="2361820"/>
            </a:xfrm>
            <a:prstGeom prst="curvedConnector3">
              <a:avLst>
                <a:gd name="adj1" fmla="val 1800000"/>
              </a:avLst>
            </a:prstGeom>
            <a:ln>
              <a:tailEnd type="stealth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urved Connector 9"/>
            <p:cNvCxnSpPr>
              <a:stCxn id="7" idx="5"/>
              <a:endCxn id="6" idx="3"/>
            </p:cNvCxnSpPr>
            <p:nvPr/>
          </p:nvCxnSpPr>
          <p:spPr>
            <a:xfrm rot="5400000">
              <a:off x="6364942" y="4156327"/>
              <a:ext cx="12700" cy="2820026"/>
            </a:xfrm>
            <a:prstGeom prst="curvedConnector3">
              <a:avLst>
                <a:gd name="adj1" fmla="val 6121402"/>
              </a:avLst>
            </a:prstGeom>
            <a:ln>
              <a:tailEnd type="stealth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urved Connector 10"/>
            <p:cNvCxnSpPr>
              <a:stCxn id="6" idx="1"/>
              <a:endCxn id="6" idx="2"/>
            </p:cNvCxnSpPr>
            <p:nvPr/>
          </p:nvCxnSpPr>
          <p:spPr>
            <a:xfrm rot="16200000" flipH="1" flipV="1">
              <a:off x="4792917" y="5175199"/>
              <a:ext cx="229128" cy="94897"/>
            </a:xfrm>
            <a:prstGeom prst="curvedConnector4">
              <a:avLst>
                <a:gd name="adj1" fmla="val -195741"/>
                <a:gd name="adj2" fmla="val 673635"/>
              </a:avLst>
            </a:prstGeom>
            <a:ln>
              <a:tailEnd type="stealth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211322" y="4367750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/>
                <a:t>a</a:t>
              </a:r>
              <a:endParaRPr lang="en-IN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28184" y="5436765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/>
                <a:t>a</a:t>
              </a:r>
              <a:endParaRPr lang="en-IN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28184" y="5927819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/>
                <a:t>b</a:t>
              </a:r>
              <a:endParaRPr lang="en-IN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31150" y="4689140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/>
                <a:t>b</a:t>
              </a:r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/>
              <p:cNvSpPr/>
              <p:nvPr/>
            </p:nvSpPr>
            <p:spPr>
              <a:xfrm>
                <a:off x="4508285" y="1809470"/>
                <a:ext cx="1554480" cy="36576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I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{0,1}</m:t>
                      </m:r>
                    </m:oMath>
                  </m:oMathPara>
                </a14:m>
                <a:endParaRPr lang="en-IN" sz="2400">
                  <a:solidFill>
                    <a:schemeClr val="tx1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6" name="Rounded 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285" y="1809470"/>
                <a:ext cx="1554480" cy="365760"/>
              </a:xfrm>
              <a:prstGeom prst="roundRect">
                <a:avLst/>
              </a:prstGeom>
              <a:blipFill>
                <a:blip r:embed="rId3"/>
                <a:stretch>
                  <a:fillRect l="-1176" b="-3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/>
              <p:cNvSpPr/>
              <p:nvPr/>
            </p:nvSpPr>
            <p:spPr>
              <a:xfrm>
                <a:off x="4874045" y="2277281"/>
                <a:ext cx="1188720" cy="36576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I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400">
                  <a:solidFill>
                    <a:schemeClr val="tx1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7" name="Rounded 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045" y="2277281"/>
                <a:ext cx="1188720" cy="365760"/>
              </a:xfrm>
              <a:prstGeom prst="roundRect">
                <a:avLst/>
              </a:prstGeom>
              <a:blipFill>
                <a:blip r:embed="rId4"/>
                <a:stretch>
                  <a:fillRect l="-513" b="-2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/>
              <p:cNvSpPr/>
              <p:nvPr/>
            </p:nvSpPr>
            <p:spPr>
              <a:xfrm>
                <a:off x="4599725" y="3171609"/>
                <a:ext cx="1463040" cy="36576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2400">
                  <a:solidFill>
                    <a:schemeClr val="tx1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8" name="Rounded 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725" y="3171609"/>
                <a:ext cx="1463040" cy="365760"/>
              </a:xfrm>
              <a:prstGeom prst="roundRect">
                <a:avLst/>
              </a:prstGeom>
              <a:blipFill>
                <a:blip r:embed="rId5"/>
                <a:stretch>
                  <a:fillRect l="-2083" b="-3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4325405" y="3600712"/>
                <a:ext cx="1737360" cy="36576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d>
                        <m:d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400">
                  <a:solidFill>
                    <a:schemeClr val="tx1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405" y="3600712"/>
                <a:ext cx="1737360" cy="365760"/>
              </a:xfrm>
              <a:prstGeom prst="roundRect">
                <a:avLst/>
              </a:prstGeom>
              <a:blipFill>
                <a:blip r:embed="rId6"/>
                <a:stretch>
                  <a:fillRect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4874045" y="2721486"/>
                <a:ext cx="1222851" cy="36576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I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1}</m:t>
                      </m:r>
                    </m:oMath>
                  </m:oMathPara>
                </a14:m>
                <a:endParaRPr lang="en-IN" sz="2400">
                  <a:solidFill>
                    <a:schemeClr val="tx1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045" y="2721486"/>
                <a:ext cx="1222851" cy="365760"/>
              </a:xfrm>
              <a:prstGeom prst="roundRect">
                <a:avLst/>
              </a:prstGeom>
              <a:blipFill>
                <a:blip r:embed="rId7"/>
                <a:stretch>
                  <a:fillRect l="-3000" b="-3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 flipV="1">
            <a:off x="349624" y="4289612"/>
            <a:ext cx="11430000" cy="0"/>
          </a:xfrm>
          <a:prstGeom prst="line">
            <a:avLst/>
          </a:prstGeom>
          <a:ln w="28575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97100" y="6354371"/>
            <a:ext cx="237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Transition Table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06548" y="6240184"/>
            <a:ext cx="2412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rgbClr val="0070C0"/>
                </a:solidFill>
              </a:rPr>
              <a:t>Finite Automaton</a:t>
            </a:r>
          </a:p>
        </p:txBody>
      </p:sp>
    </p:spTree>
    <p:extLst>
      <p:ext uri="{BB962C8B-B14F-4D97-AF65-F5344CB8AC3E}">
        <p14:creationId xmlns:p14="http://schemas.microsoft.com/office/powerpoint/2010/main" val="240113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Suffix of String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</p:spPr>
            <p:txBody>
              <a:bodyPr>
                <a:normAutofit/>
              </a:bodyPr>
              <a:lstStyle/>
              <a:p>
                <a:pPr/>
                <a:r>
                  <a:rPr lang="en-US" sz="2400" dirty="0"/>
                  <a:t>Suffix of a string is any number of trailing symbols of that string. If a string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400" dirty="0"/>
                  <a:t> is a suffix of a string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then it is denoted by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⊐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b="1" dirty="0">
                    <a:solidFill>
                      <a:srgbClr val="AD1457"/>
                    </a:solidFill>
                  </a:rPr>
                  <a:t>.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blipFill>
                <a:blip r:embed="rId2"/>
                <a:stretch>
                  <a:fillRect t="-22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7347423"/>
                  </p:ext>
                </p:extLst>
              </p:nvPr>
            </p:nvGraphicFramePr>
            <p:xfrm>
              <a:off x="3156857" y="2122549"/>
              <a:ext cx="6096000" cy="2761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3738005212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8881473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400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n-US" sz="2400" i="1" err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𝑎𝑏𝑎𝑏𝑎</m:t>
                                </m:r>
                              </m:oMath>
                            </m:oMathPara>
                          </a14:m>
                          <a:endParaRPr lang="en-IN" sz="240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75301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⊐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6651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⊐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94962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⊐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5243666"/>
                      </a:ext>
                    </a:extLst>
                  </a:tr>
                  <a:tr h="4754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𝑏𝑎𝑏𝑎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⊐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78004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𝑎𝑏𝑎𝑏𝑎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⊐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9000356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7347423"/>
                  </p:ext>
                </p:extLst>
              </p:nvPr>
            </p:nvGraphicFramePr>
            <p:xfrm>
              <a:off x="3156857" y="2122549"/>
              <a:ext cx="6096000" cy="2761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3738005212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88814739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" t="-1333" r="-200" b="-510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75301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" t="-101333" r="-100200" b="-4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400" t="-101333" r="-400" b="-41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66516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" t="-201333" r="-100200" b="-3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400" t="-201333" r="-400" b="-31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496256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" t="-297368" r="-100200" b="-2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400" t="-297368" r="-400" b="-20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5243666"/>
                      </a:ext>
                    </a:extLst>
                  </a:tr>
                  <a:tr h="4754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" t="-387179" r="-100200" b="-1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400" t="-387179" r="-400" b="-1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8004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" t="-506667" r="-100200" b="-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400" t="-506667" r="-400" b="-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00035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/>
          <p:cNvSpPr/>
          <p:nvPr/>
        </p:nvSpPr>
        <p:spPr>
          <a:xfrm>
            <a:off x="3576565" y="2654800"/>
            <a:ext cx="193182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60513" y="2654800"/>
            <a:ext cx="193182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76565" y="3105161"/>
            <a:ext cx="193182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60513" y="3105161"/>
            <a:ext cx="193182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76565" y="3566705"/>
            <a:ext cx="193182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660513" y="3566705"/>
            <a:ext cx="193182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76565" y="4034757"/>
            <a:ext cx="193182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60513" y="4034757"/>
            <a:ext cx="193182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76565" y="4488061"/>
            <a:ext cx="228600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60513" y="4488061"/>
            <a:ext cx="193182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IN"/>
              <a:t>Compute Transition Function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  <a:solidFill>
            <a:srgbClr val="424242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>
                <a:solidFill>
                  <a:srgbClr val="00B0F0"/>
                </a:solidFill>
              </a:rPr>
              <a:t>COMPUTE-TRANSITION-FUNCTION(P,  </a:t>
            </a:r>
            <a:r>
              <a:rPr lang="el-GR">
                <a:solidFill>
                  <a:srgbClr val="00B0F0"/>
                </a:solidFill>
              </a:rPr>
              <a:t>Σ )</a:t>
            </a:r>
          </a:p>
          <a:p>
            <a:pPr marL="0" indent="0">
              <a:buNone/>
            </a:pPr>
            <a:r>
              <a:rPr lang="en-US">
                <a:solidFill>
                  <a:srgbClr val="F6E7E6"/>
                </a:solidFill>
              </a:rPr>
              <a:t>m ← length[P]</a:t>
            </a:r>
          </a:p>
          <a:p>
            <a:pPr marL="0" indent="0">
              <a:buNone/>
            </a:pPr>
            <a:r>
              <a:rPr lang="en-US">
                <a:solidFill>
                  <a:srgbClr val="F6E7E6"/>
                </a:solidFill>
              </a:rPr>
              <a:t>for q ← 0 to m do</a:t>
            </a:r>
          </a:p>
          <a:p>
            <a:pPr marL="0" indent="0">
              <a:buNone/>
            </a:pPr>
            <a:r>
              <a:rPr lang="en-US">
                <a:solidFill>
                  <a:srgbClr val="F6E7E6"/>
                </a:solidFill>
              </a:rPr>
              <a:t>   for each character </a:t>
            </a:r>
            <a:r>
              <a:rPr lang="el-GR">
                <a:solidFill>
                  <a:srgbClr val="F6E7E6"/>
                </a:solidFill>
              </a:rPr>
              <a:t>α </a:t>
            </a:r>
            <a:r>
              <a:rPr lang="az-Cyrl-AZ">
                <a:solidFill>
                  <a:srgbClr val="F6E7E6"/>
                </a:solidFill>
              </a:rPr>
              <a:t>Є </a:t>
            </a:r>
            <a:r>
              <a:rPr lang="el-GR">
                <a:solidFill>
                  <a:srgbClr val="F6E7E6"/>
                </a:solidFill>
              </a:rPr>
              <a:t>Σ </a:t>
            </a:r>
            <a:r>
              <a:rPr lang="en-US">
                <a:solidFill>
                  <a:srgbClr val="F6E7E6"/>
                </a:solidFill>
              </a:rPr>
              <a:t>do</a:t>
            </a:r>
          </a:p>
          <a:p>
            <a:pPr marL="0" indent="0">
              <a:buNone/>
            </a:pPr>
            <a:r>
              <a:rPr lang="en-US">
                <a:solidFill>
                  <a:srgbClr val="F6E7E6"/>
                </a:solidFill>
              </a:rPr>
              <a:t>          k ← min(m + 1, q + 2)</a:t>
            </a:r>
          </a:p>
          <a:p>
            <a:pPr marL="0" indent="0">
              <a:buNone/>
            </a:pPr>
            <a:r>
              <a:rPr lang="en-US">
                <a:solidFill>
                  <a:srgbClr val="F6E7E6"/>
                </a:solidFill>
              </a:rPr>
              <a:t>          repeat k ← k – 1 until P</a:t>
            </a:r>
            <a:r>
              <a:rPr lang="en-US" baseline="-25000" err="1">
                <a:solidFill>
                  <a:srgbClr val="F6E7E6"/>
                </a:solidFill>
              </a:rPr>
              <a:t>k</a:t>
            </a:r>
            <a:r>
              <a:rPr lang="en-US">
                <a:solidFill>
                  <a:srgbClr val="F6E7E6"/>
                </a:solidFill>
              </a:rPr>
              <a:t> ⊐ P</a:t>
            </a:r>
            <a:r>
              <a:rPr lang="en-US" baseline="-25000" err="1">
                <a:solidFill>
                  <a:srgbClr val="F6E7E6"/>
                </a:solidFill>
              </a:rPr>
              <a:t>q</a:t>
            </a:r>
            <a:r>
              <a:rPr lang="el-GR">
                <a:solidFill>
                  <a:srgbClr val="F6E7E6"/>
                </a:solidFill>
              </a:rPr>
              <a:t>α</a:t>
            </a:r>
          </a:p>
          <a:p>
            <a:pPr marL="0" indent="0">
              <a:buNone/>
            </a:pPr>
            <a:r>
              <a:rPr lang="el-GR">
                <a:solidFill>
                  <a:srgbClr val="F6E7E6"/>
                </a:solidFill>
              </a:rPr>
              <a:t>          δ(</a:t>
            </a:r>
            <a:r>
              <a:rPr lang="en-US">
                <a:solidFill>
                  <a:srgbClr val="F6E7E6"/>
                </a:solidFill>
              </a:rPr>
              <a:t>q, </a:t>
            </a:r>
            <a:r>
              <a:rPr lang="el-GR">
                <a:solidFill>
                  <a:srgbClr val="F6E7E6"/>
                </a:solidFill>
              </a:rPr>
              <a:t>α) ← </a:t>
            </a:r>
            <a:r>
              <a:rPr lang="en-US">
                <a:solidFill>
                  <a:srgbClr val="F6E7E6"/>
                </a:solidFill>
              </a:rPr>
              <a:t>k</a:t>
            </a:r>
          </a:p>
          <a:p>
            <a:pPr marL="0" indent="0">
              <a:buNone/>
            </a:pPr>
            <a:r>
              <a:rPr lang="en-US">
                <a:solidFill>
                  <a:srgbClr val="F6E7E6"/>
                </a:solidFill>
              </a:rPr>
              <a:t>return </a:t>
            </a:r>
            <a:r>
              <a:rPr lang="el-GR">
                <a:solidFill>
                  <a:srgbClr val="F6E7E6"/>
                </a:solidFill>
              </a:rPr>
              <a:t>δ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4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/>
              <p:cNvSpPr txBox="1"/>
              <p:nvPr/>
            </p:nvSpPr>
            <p:spPr>
              <a:xfrm>
                <a:off x="6225988" y="94129"/>
                <a:ext cx="5499847" cy="24070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b="1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for</a:t>
                </a: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q ← 0 to m </a:t>
                </a:r>
                <a:r>
                  <a:rPr lang="en-US" sz="2000" b="1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do</a:t>
                </a:r>
                <a:endParaRPr lang="en-IN" sz="2000">
                  <a:latin typeface="Cambria Math" panose="02040503050406030204" pitchFamily="18" charset="0"/>
                  <a:ea typeface="Cambria Math" panose="02040503050406030204" pitchFamily="18" charset="0"/>
                  <a:cs typeface="Microsoft Sans Serif" panose="020B060402020202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  </a:t>
                </a:r>
                <a:r>
                  <a:rPr lang="en-US" sz="2000" b="1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for</a:t>
                </a: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each character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Є Σ </a:t>
                </a:r>
                <a:r>
                  <a:rPr lang="en-US" sz="2000" b="1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do</a:t>
                </a:r>
                <a:endParaRPr lang="en-IN" sz="2000">
                  <a:latin typeface="Cambria Math" panose="02040503050406030204" pitchFamily="18" charset="0"/>
                  <a:ea typeface="Cambria Math" panose="02040503050406030204" pitchFamily="18" charset="0"/>
                  <a:cs typeface="Microsoft Sans Serif" panose="020B060402020202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         k ← min(m + 1, q + 2)</a:t>
                </a:r>
                <a:endParaRPr lang="en-IN" sz="2000">
                  <a:latin typeface="Cambria Math" panose="02040503050406030204" pitchFamily="18" charset="0"/>
                  <a:ea typeface="Cambria Math" panose="02040503050406030204" pitchFamily="18" charset="0"/>
                  <a:cs typeface="Microsoft Sans Serif" panose="020B060402020202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         </a:t>
                </a:r>
                <a:r>
                  <a:rPr lang="en-US" sz="2000" b="1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repeat</a:t>
                </a: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k ← k – 1 </a:t>
                </a:r>
                <a:r>
                  <a:rPr lang="en-US" sz="2000" b="1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until</a:t>
                </a: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P</a:t>
                </a:r>
                <a:r>
                  <a:rPr lang="en-US" sz="2000" baseline="-25000" err="1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k </a:t>
                </a: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⊐ P</a:t>
                </a:r>
                <a:r>
                  <a:rPr lang="en-US" sz="2000" baseline="-25000" err="1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q</a:t>
                </a: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IN" sz="2000" i="1">
                  <a:latin typeface="Cambria Math" panose="02040503050406030204" pitchFamily="18" charset="0"/>
                  <a:ea typeface="Cambria Math" panose="02040503050406030204" pitchFamily="18" charset="0"/>
                  <a:cs typeface="Microsoft Sans Serif" panose="020B060402020202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         δ(q,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) ← k</a:t>
                </a:r>
                <a:endParaRPr lang="en-IN" sz="2000">
                  <a:latin typeface="Cambria Math" panose="02040503050406030204" pitchFamily="18" charset="0"/>
                  <a:ea typeface="Cambria Math" panose="02040503050406030204" pitchFamily="18" charset="0"/>
                  <a:cs typeface="Microsoft Sans Serif" panose="020B060402020202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b="1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return</a:t>
                </a: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δ</a:t>
                </a:r>
                <a:endParaRPr lang="en-IN" sz="2000">
                  <a:latin typeface="Cambria Math" panose="02040503050406030204" pitchFamily="18" charset="0"/>
                  <a:ea typeface="Cambria Math" panose="02040503050406030204" pitchFamily="18" charset="0"/>
                  <a:cs typeface="Microsoft Sans Serif" panose="020B0604020202020204" pitchFamily="34" charset="0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988" y="94129"/>
                <a:ext cx="5499847" cy="2407024"/>
              </a:xfrm>
              <a:prstGeom prst="rect">
                <a:avLst/>
              </a:prstGeom>
              <a:blipFill>
                <a:blip r:embed="rId2"/>
                <a:stretch>
                  <a:fillRect l="-994" t="-2267" b="-277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944517"/>
              </p:ext>
            </p:extLst>
          </p:nvPr>
        </p:nvGraphicFramePr>
        <p:xfrm>
          <a:off x="-72516" y="-12258"/>
          <a:ext cx="4464495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9280">
                  <a:extLst>
                    <a:ext uri="{9D8B030D-6E8A-4147-A177-3AD203B41FA5}">
                      <a16:colId xmlns:a16="http://schemas.microsoft.com/office/drawing/2014/main" val="2544549060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420822341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57169838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10121275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29944737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901701410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175626083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438334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sz="240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8821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Pattern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00078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461644"/>
              </p:ext>
            </p:extLst>
          </p:nvPr>
        </p:nvGraphicFramePr>
        <p:xfrm>
          <a:off x="1084585" y="1812327"/>
          <a:ext cx="2563356" cy="420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893">
                  <a:extLst>
                    <a:ext uri="{9D8B030D-6E8A-4147-A177-3AD203B41FA5}">
                      <a16:colId xmlns:a16="http://schemas.microsoft.com/office/drawing/2014/main" val="14892859"/>
                    </a:ext>
                  </a:extLst>
                </a:gridCol>
                <a:gridCol w="575463">
                  <a:extLst>
                    <a:ext uri="{9D8B030D-6E8A-4147-A177-3AD203B41FA5}">
                      <a16:colId xmlns:a16="http://schemas.microsoft.com/office/drawing/2014/main" val="276801813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74822019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4976557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endParaRPr lang="en-IN" sz="18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1800"/>
                        <a:t>input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019812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State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735453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391201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5998015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382278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876971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4943085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93988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540029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87786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228277"/>
              </p:ext>
            </p:extLst>
          </p:nvPr>
        </p:nvGraphicFramePr>
        <p:xfrm>
          <a:off x="8103225" y="5766941"/>
          <a:ext cx="3672408" cy="39389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1112720180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405670979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42008041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kern="120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  <a:cs typeface="+mn-cs"/>
                        </a:rPr>
                        <a:t>k=0</a:t>
                      </a:r>
                      <a:endParaRPr lang="en-IN" sz="2400" kern="120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0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⊐P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0</a:t>
                      </a: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ϵ⊐ϵc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093658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142522"/>
              </p:ext>
            </p:extLst>
          </p:nvPr>
        </p:nvGraphicFramePr>
        <p:xfrm>
          <a:off x="6239363" y="2667255"/>
          <a:ext cx="5544616" cy="39389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82007">
                  <a:extLst>
                    <a:ext uri="{9D8B030D-6E8A-4147-A177-3AD203B41FA5}">
                      <a16:colId xmlns:a16="http://schemas.microsoft.com/office/drawing/2014/main" val="3015274529"/>
                    </a:ext>
                  </a:extLst>
                </a:gridCol>
                <a:gridCol w="1090201">
                  <a:extLst>
                    <a:ext uri="{9D8B030D-6E8A-4147-A177-3AD203B41FA5}">
                      <a16:colId xmlns:a16="http://schemas.microsoft.com/office/drawing/2014/main" val="3223696195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3992919855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425681418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1969070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q=0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=a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k=2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2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⊐P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0</a:t>
                      </a: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r>
                        <a:rPr lang="en-IN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ab⊐ϵa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948855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154517"/>
              </p:ext>
            </p:extLst>
          </p:nvPr>
        </p:nvGraphicFramePr>
        <p:xfrm>
          <a:off x="8110845" y="3087879"/>
          <a:ext cx="3672408" cy="39389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2426618447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3965953603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296932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kern="120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  <a:cs typeface="+mn-cs"/>
                        </a:rPr>
                        <a:t>k=1</a:t>
                      </a:r>
                      <a:endParaRPr lang="en-IN" sz="2400" kern="120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1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⊐P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0</a:t>
                      </a: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a⊐ϵa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117238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714045"/>
              </p:ext>
            </p:extLst>
          </p:nvPr>
        </p:nvGraphicFramePr>
        <p:xfrm>
          <a:off x="7014861" y="3508503"/>
          <a:ext cx="4762609" cy="39389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90201">
                  <a:extLst>
                    <a:ext uri="{9D8B030D-6E8A-4147-A177-3AD203B41FA5}">
                      <a16:colId xmlns:a16="http://schemas.microsoft.com/office/drawing/2014/main" val="3727308851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2134813177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3046434303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5925887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=b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k=2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2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⊐P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0</a:t>
                      </a: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ab⊐ϵb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0782149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457887"/>
              </p:ext>
            </p:extLst>
          </p:nvPr>
        </p:nvGraphicFramePr>
        <p:xfrm>
          <a:off x="8103225" y="3961956"/>
          <a:ext cx="3672408" cy="39389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942508629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97806313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6096988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k=1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1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⊐P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0</a:t>
                      </a: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a⊐ϵb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1857417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095156"/>
              </p:ext>
            </p:extLst>
          </p:nvPr>
        </p:nvGraphicFramePr>
        <p:xfrm>
          <a:off x="8103225" y="4415409"/>
          <a:ext cx="3672408" cy="39389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1982893943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2879827618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7332007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kern="120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  <a:cs typeface="+mn-cs"/>
                        </a:rPr>
                        <a:t>k=0</a:t>
                      </a:r>
                      <a:endParaRPr lang="en-IN" sz="2400" kern="120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0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⊐P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0</a:t>
                      </a: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ϵ⊐ϵb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5223027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443979"/>
              </p:ext>
            </p:extLst>
          </p:nvPr>
        </p:nvGraphicFramePr>
        <p:xfrm>
          <a:off x="7009769" y="4866131"/>
          <a:ext cx="4762609" cy="39389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90201">
                  <a:extLst>
                    <a:ext uri="{9D8B030D-6E8A-4147-A177-3AD203B41FA5}">
                      <a16:colId xmlns:a16="http://schemas.microsoft.com/office/drawing/2014/main" val="2064533246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1559044680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1611379938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2256819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=c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k=2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2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⊐P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0</a:t>
                      </a: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ab⊐ϵc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8647907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333270"/>
              </p:ext>
            </p:extLst>
          </p:nvPr>
        </p:nvGraphicFramePr>
        <p:xfrm>
          <a:off x="8103225" y="5313488"/>
          <a:ext cx="3672408" cy="39389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1442122683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204574681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865644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k=1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1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⊐P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0</a:t>
                      </a: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a⊐ϵc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0934413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1961141" y="2642946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2537205" y="2632502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3107813" y="2633522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4833258" y="512140"/>
            <a:ext cx="1319348" cy="339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AD1457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Microsoft Sans Serif" panose="020B0604020202020204" pitchFamily="34" charset="0"/>
              </a:rPr>
              <a:t>Σ = {a, b, c}</a:t>
            </a:r>
            <a:endParaRPr lang="en-US">
              <a:solidFill>
                <a:srgbClr val="AD1457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42709" y="923107"/>
            <a:ext cx="809897" cy="339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AD1457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Microsoft Sans Serif" panose="020B0604020202020204" pitchFamily="34" charset="0"/>
              </a:rPr>
              <a:t>m = 7</a:t>
            </a:r>
            <a:endParaRPr lang="en-US">
              <a:solidFill>
                <a:srgbClr val="AD1457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164782"/>
              </p:ext>
            </p:extLst>
          </p:nvPr>
        </p:nvGraphicFramePr>
        <p:xfrm>
          <a:off x="1021979" y="961713"/>
          <a:ext cx="337521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173">
                  <a:extLst>
                    <a:ext uri="{9D8B030D-6E8A-4147-A177-3AD203B41FA5}">
                      <a16:colId xmlns:a16="http://schemas.microsoft.com/office/drawing/2014/main" val="3141664834"/>
                    </a:ext>
                  </a:extLst>
                </a:gridCol>
                <a:gridCol w="482173">
                  <a:extLst>
                    <a:ext uri="{9D8B030D-6E8A-4147-A177-3AD203B41FA5}">
                      <a16:colId xmlns:a16="http://schemas.microsoft.com/office/drawing/2014/main" val="918690995"/>
                    </a:ext>
                  </a:extLst>
                </a:gridCol>
                <a:gridCol w="482173">
                  <a:extLst>
                    <a:ext uri="{9D8B030D-6E8A-4147-A177-3AD203B41FA5}">
                      <a16:colId xmlns:a16="http://schemas.microsoft.com/office/drawing/2014/main" val="1952647935"/>
                    </a:ext>
                  </a:extLst>
                </a:gridCol>
                <a:gridCol w="482173">
                  <a:extLst>
                    <a:ext uri="{9D8B030D-6E8A-4147-A177-3AD203B41FA5}">
                      <a16:colId xmlns:a16="http://schemas.microsoft.com/office/drawing/2014/main" val="2853189280"/>
                    </a:ext>
                  </a:extLst>
                </a:gridCol>
                <a:gridCol w="482173">
                  <a:extLst>
                    <a:ext uri="{9D8B030D-6E8A-4147-A177-3AD203B41FA5}">
                      <a16:colId xmlns:a16="http://schemas.microsoft.com/office/drawing/2014/main" val="2833193921"/>
                    </a:ext>
                  </a:extLst>
                </a:gridCol>
                <a:gridCol w="482173">
                  <a:extLst>
                    <a:ext uri="{9D8B030D-6E8A-4147-A177-3AD203B41FA5}">
                      <a16:colId xmlns:a16="http://schemas.microsoft.com/office/drawing/2014/main" val="2186840211"/>
                    </a:ext>
                  </a:extLst>
                </a:gridCol>
                <a:gridCol w="482173">
                  <a:extLst>
                    <a:ext uri="{9D8B030D-6E8A-4147-A177-3AD203B41FA5}">
                      <a16:colId xmlns:a16="http://schemas.microsoft.com/office/drawing/2014/main" val="3374299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AD1457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AD1457"/>
                          </a:solidFill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AD1457"/>
                          </a:solidFill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AD1457"/>
                          </a:solidFill>
                        </a:rPr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AD1457"/>
                          </a:solidFill>
                        </a:rPr>
                        <a:t>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AD1457"/>
                          </a:solidFill>
                        </a:rPr>
                        <a:t>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0689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8148917" y="3119717"/>
            <a:ext cx="822960" cy="34747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139953" y="4455453"/>
            <a:ext cx="822960" cy="34747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144436" y="5791191"/>
            <a:ext cx="822960" cy="34747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0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3" grpId="0" animBg="1"/>
      <p:bldP spid="14" grpId="0" animBg="1"/>
      <p:bldP spid="15" grpId="0" animBg="1"/>
      <p:bldP spid="20" grpId="0" animBg="1"/>
      <p:bldP spid="21" grpId="0" animBg="1"/>
      <p:bldP spid="19" grpId="0" animBg="1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/>
              <p:cNvSpPr txBox="1"/>
              <p:nvPr/>
            </p:nvSpPr>
            <p:spPr>
              <a:xfrm>
                <a:off x="6225988" y="94129"/>
                <a:ext cx="5499847" cy="23935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b="1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for</a:t>
                </a: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q ← 0 to m </a:t>
                </a:r>
                <a:r>
                  <a:rPr lang="en-US" sz="2000" b="1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do</a:t>
                </a:r>
                <a:endParaRPr lang="en-IN" sz="2000">
                  <a:latin typeface="Cambria Math" panose="02040503050406030204" pitchFamily="18" charset="0"/>
                  <a:ea typeface="Cambria Math" panose="02040503050406030204" pitchFamily="18" charset="0"/>
                  <a:cs typeface="Microsoft Sans Serif" panose="020B060402020202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  </a:t>
                </a:r>
                <a:r>
                  <a:rPr lang="en-US" sz="2000" b="1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for</a:t>
                </a: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each character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Є Σ </a:t>
                </a:r>
                <a:r>
                  <a:rPr lang="en-US" sz="2000" b="1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do</a:t>
                </a:r>
                <a:endParaRPr lang="en-IN" sz="2000">
                  <a:latin typeface="Cambria Math" panose="02040503050406030204" pitchFamily="18" charset="0"/>
                  <a:ea typeface="Cambria Math" panose="02040503050406030204" pitchFamily="18" charset="0"/>
                  <a:cs typeface="Microsoft Sans Serif" panose="020B060402020202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         k ← min(m + 1, q + 2)</a:t>
                </a:r>
                <a:endParaRPr lang="en-IN" sz="2000">
                  <a:latin typeface="Cambria Math" panose="02040503050406030204" pitchFamily="18" charset="0"/>
                  <a:ea typeface="Cambria Math" panose="02040503050406030204" pitchFamily="18" charset="0"/>
                  <a:cs typeface="Microsoft Sans Serif" panose="020B060402020202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         </a:t>
                </a:r>
                <a:r>
                  <a:rPr lang="en-US" sz="2000" b="1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repeat</a:t>
                </a: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k ← k – 1 </a:t>
                </a:r>
                <a:r>
                  <a:rPr lang="en-US" sz="2000" b="1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until</a:t>
                </a: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P</a:t>
                </a:r>
                <a:r>
                  <a:rPr lang="en-US" sz="2000" baseline="-25000" err="1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k </a:t>
                </a: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⊐ P</a:t>
                </a:r>
                <a:r>
                  <a:rPr lang="en-US" sz="2000" baseline="-25000" err="1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q</a:t>
                </a: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IN" sz="2000" i="1">
                  <a:latin typeface="Cambria Math" panose="02040503050406030204" pitchFamily="18" charset="0"/>
                  <a:ea typeface="Cambria Math" panose="02040503050406030204" pitchFamily="18" charset="0"/>
                  <a:cs typeface="Microsoft Sans Serif" panose="020B060402020202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         δ(q,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) ← k</a:t>
                </a:r>
                <a:endParaRPr lang="en-IN" sz="2000">
                  <a:latin typeface="Cambria Math" panose="02040503050406030204" pitchFamily="18" charset="0"/>
                  <a:ea typeface="Cambria Math" panose="02040503050406030204" pitchFamily="18" charset="0"/>
                  <a:cs typeface="Microsoft Sans Serif" panose="020B060402020202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b="1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return</a:t>
                </a: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δ</a:t>
                </a:r>
                <a:endParaRPr lang="en-IN" sz="2000">
                  <a:latin typeface="Cambria Math" panose="02040503050406030204" pitchFamily="18" charset="0"/>
                  <a:ea typeface="Cambria Math" panose="02040503050406030204" pitchFamily="18" charset="0"/>
                  <a:cs typeface="Microsoft Sans Serif" panose="020B0604020202020204" pitchFamily="34" charset="0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988" y="94129"/>
                <a:ext cx="5499847" cy="2393577"/>
              </a:xfrm>
              <a:prstGeom prst="rect">
                <a:avLst/>
              </a:prstGeom>
              <a:blipFill>
                <a:blip r:embed="rId2"/>
                <a:stretch>
                  <a:fillRect l="-994" t="-2278" b="-329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-72516" y="-12258"/>
          <a:ext cx="4464495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9280">
                  <a:extLst>
                    <a:ext uri="{9D8B030D-6E8A-4147-A177-3AD203B41FA5}">
                      <a16:colId xmlns:a16="http://schemas.microsoft.com/office/drawing/2014/main" val="2544549060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420822341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57169838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10121275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29944737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901701410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175626083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438334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sz="240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8821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Pattern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00078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570719"/>
              </p:ext>
            </p:extLst>
          </p:nvPr>
        </p:nvGraphicFramePr>
        <p:xfrm>
          <a:off x="1084585" y="1812327"/>
          <a:ext cx="2563356" cy="420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893">
                  <a:extLst>
                    <a:ext uri="{9D8B030D-6E8A-4147-A177-3AD203B41FA5}">
                      <a16:colId xmlns:a16="http://schemas.microsoft.com/office/drawing/2014/main" val="14892859"/>
                    </a:ext>
                  </a:extLst>
                </a:gridCol>
                <a:gridCol w="575463">
                  <a:extLst>
                    <a:ext uri="{9D8B030D-6E8A-4147-A177-3AD203B41FA5}">
                      <a16:colId xmlns:a16="http://schemas.microsoft.com/office/drawing/2014/main" val="276801813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74822019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4976557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endParaRPr lang="en-IN" sz="18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1800"/>
                        <a:t>input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019812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State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735453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391201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5998015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382278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876971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4943085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93988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540029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877866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1961141" y="3073250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2537205" y="3062806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3107813" y="3063826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875633"/>
              </p:ext>
            </p:extLst>
          </p:nvPr>
        </p:nvGraphicFramePr>
        <p:xfrm>
          <a:off x="8062884" y="5851509"/>
          <a:ext cx="3672408" cy="39389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1112720180"/>
                    </a:ext>
                  </a:extLst>
                </a:gridCol>
                <a:gridCol w="1304490">
                  <a:extLst>
                    <a:ext uri="{9D8B030D-6E8A-4147-A177-3AD203B41FA5}">
                      <a16:colId xmlns:a16="http://schemas.microsoft.com/office/drawing/2014/main" val="4056709790"/>
                    </a:ext>
                  </a:extLst>
                </a:gridCol>
                <a:gridCol w="1467818">
                  <a:extLst>
                    <a:ext uri="{9D8B030D-6E8A-4147-A177-3AD203B41FA5}">
                      <a16:colId xmlns:a16="http://schemas.microsoft.com/office/drawing/2014/main" val="42008041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kern="120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  <a:cs typeface="+mn-cs"/>
                        </a:rPr>
                        <a:t>k=1</a:t>
                      </a:r>
                      <a:endParaRPr lang="en-IN" sz="2400" kern="120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1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⊐P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1</a:t>
                      </a: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err="1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a⊐ac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0936581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412535"/>
              </p:ext>
            </p:extLst>
          </p:nvPr>
        </p:nvGraphicFramePr>
        <p:xfrm>
          <a:off x="6199022" y="2680703"/>
          <a:ext cx="5544616" cy="39389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82007">
                  <a:extLst>
                    <a:ext uri="{9D8B030D-6E8A-4147-A177-3AD203B41FA5}">
                      <a16:colId xmlns:a16="http://schemas.microsoft.com/office/drawing/2014/main" val="3015274529"/>
                    </a:ext>
                  </a:extLst>
                </a:gridCol>
                <a:gridCol w="1090201">
                  <a:extLst>
                    <a:ext uri="{9D8B030D-6E8A-4147-A177-3AD203B41FA5}">
                      <a16:colId xmlns:a16="http://schemas.microsoft.com/office/drawing/2014/main" val="3223696195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3992919855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4256814182"/>
                    </a:ext>
                  </a:extLst>
                </a:gridCol>
                <a:gridCol w="1476164">
                  <a:extLst>
                    <a:ext uri="{9D8B030D-6E8A-4147-A177-3AD203B41FA5}">
                      <a16:colId xmlns:a16="http://schemas.microsoft.com/office/drawing/2014/main" val="21969070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q=1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=a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k=3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3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⊐P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1</a:t>
                      </a: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r>
                        <a:rPr lang="en-IN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err="1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aba⊐aa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9488556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829045"/>
              </p:ext>
            </p:extLst>
          </p:nvPr>
        </p:nvGraphicFramePr>
        <p:xfrm>
          <a:off x="8070504" y="3131807"/>
          <a:ext cx="3672408" cy="39389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2426618447"/>
                    </a:ext>
                  </a:extLst>
                </a:gridCol>
                <a:gridCol w="1296870">
                  <a:extLst>
                    <a:ext uri="{9D8B030D-6E8A-4147-A177-3AD203B41FA5}">
                      <a16:colId xmlns:a16="http://schemas.microsoft.com/office/drawing/2014/main" val="3965953603"/>
                    </a:ext>
                  </a:extLst>
                </a:gridCol>
                <a:gridCol w="1475438">
                  <a:extLst>
                    <a:ext uri="{9D8B030D-6E8A-4147-A177-3AD203B41FA5}">
                      <a16:colId xmlns:a16="http://schemas.microsoft.com/office/drawing/2014/main" val="3296932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kern="120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  <a:cs typeface="+mn-cs"/>
                        </a:rPr>
                        <a:t>k=2</a:t>
                      </a:r>
                      <a:endParaRPr lang="en-IN" sz="2400" kern="120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2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⊐P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1</a:t>
                      </a: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err="1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ab⊐aa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117238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302434"/>
              </p:ext>
            </p:extLst>
          </p:nvPr>
        </p:nvGraphicFramePr>
        <p:xfrm>
          <a:off x="6974520" y="4045191"/>
          <a:ext cx="4762609" cy="39389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90201">
                  <a:extLst>
                    <a:ext uri="{9D8B030D-6E8A-4147-A177-3AD203B41FA5}">
                      <a16:colId xmlns:a16="http://schemas.microsoft.com/office/drawing/2014/main" val="3727308851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2134813177"/>
                    </a:ext>
                  </a:extLst>
                </a:gridCol>
                <a:gridCol w="1302653">
                  <a:extLst>
                    <a:ext uri="{9D8B030D-6E8A-4147-A177-3AD203B41FA5}">
                      <a16:colId xmlns:a16="http://schemas.microsoft.com/office/drawing/2014/main" val="3046434303"/>
                    </a:ext>
                  </a:extLst>
                </a:gridCol>
                <a:gridCol w="1469655">
                  <a:extLst>
                    <a:ext uri="{9D8B030D-6E8A-4147-A177-3AD203B41FA5}">
                      <a16:colId xmlns:a16="http://schemas.microsoft.com/office/drawing/2014/main" val="35925887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=b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k=3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3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⊐P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1</a:t>
                      </a: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err="1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aba⊐ab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0782149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409641"/>
              </p:ext>
            </p:extLst>
          </p:nvPr>
        </p:nvGraphicFramePr>
        <p:xfrm>
          <a:off x="8062884" y="4498644"/>
          <a:ext cx="3672408" cy="39389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942508629"/>
                    </a:ext>
                  </a:extLst>
                </a:gridCol>
                <a:gridCol w="1304490">
                  <a:extLst>
                    <a:ext uri="{9D8B030D-6E8A-4147-A177-3AD203B41FA5}">
                      <a16:colId xmlns:a16="http://schemas.microsoft.com/office/drawing/2014/main" val="978063131"/>
                    </a:ext>
                  </a:extLst>
                </a:gridCol>
                <a:gridCol w="1467818">
                  <a:extLst>
                    <a:ext uri="{9D8B030D-6E8A-4147-A177-3AD203B41FA5}">
                      <a16:colId xmlns:a16="http://schemas.microsoft.com/office/drawing/2014/main" val="26096988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k=2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2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⊐P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1</a:t>
                      </a: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err="1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ab⊐ab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1857417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445821"/>
              </p:ext>
            </p:extLst>
          </p:nvPr>
        </p:nvGraphicFramePr>
        <p:xfrm>
          <a:off x="8059629" y="6299211"/>
          <a:ext cx="3672408" cy="39389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1982893943"/>
                    </a:ext>
                  </a:extLst>
                </a:gridCol>
                <a:gridCol w="1304490">
                  <a:extLst>
                    <a:ext uri="{9D8B030D-6E8A-4147-A177-3AD203B41FA5}">
                      <a16:colId xmlns:a16="http://schemas.microsoft.com/office/drawing/2014/main" val="2879827618"/>
                    </a:ext>
                  </a:extLst>
                </a:gridCol>
                <a:gridCol w="1467818">
                  <a:extLst>
                    <a:ext uri="{9D8B030D-6E8A-4147-A177-3AD203B41FA5}">
                      <a16:colId xmlns:a16="http://schemas.microsoft.com/office/drawing/2014/main" val="7332007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kern="120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  <a:cs typeface="+mn-cs"/>
                        </a:rPr>
                        <a:t>k=0</a:t>
                      </a:r>
                      <a:endParaRPr lang="en-IN" sz="2400" kern="120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0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⊐P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1</a:t>
                      </a: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ϵ⊐ac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5223027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486397"/>
              </p:ext>
            </p:extLst>
          </p:nvPr>
        </p:nvGraphicFramePr>
        <p:xfrm>
          <a:off x="6969428" y="4950699"/>
          <a:ext cx="4762609" cy="39389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90201">
                  <a:extLst>
                    <a:ext uri="{9D8B030D-6E8A-4147-A177-3AD203B41FA5}">
                      <a16:colId xmlns:a16="http://schemas.microsoft.com/office/drawing/2014/main" val="2064533246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1559044680"/>
                    </a:ext>
                  </a:extLst>
                </a:gridCol>
                <a:gridCol w="1307745">
                  <a:extLst>
                    <a:ext uri="{9D8B030D-6E8A-4147-A177-3AD203B41FA5}">
                      <a16:colId xmlns:a16="http://schemas.microsoft.com/office/drawing/2014/main" val="1611379938"/>
                    </a:ext>
                  </a:extLst>
                </a:gridCol>
                <a:gridCol w="1464563">
                  <a:extLst>
                    <a:ext uri="{9D8B030D-6E8A-4147-A177-3AD203B41FA5}">
                      <a16:colId xmlns:a16="http://schemas.microsoft.com/office/drawing/2014/main" val="12256819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=c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k=3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3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⊐P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1</a:t>
                      </a: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err="1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aba⊐ac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8647907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89703"/>
              </p:ext>
            </p:extLst>
          </p:nvPr>
        </p:nvGraphicFramePr>
        <p:xfrm>
          <a:off x="8062884" y="5398056"/>
          <a:ext cx="3672408" cy="39389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1442122683"/>
                    </a:ext>
                  </a:extLst>
                </a:gridCol>
                <a:gridCol w="1304490">
                  <a:extLst>
                    <a:ext uri="{9D8B030D-6E8A-4147-A177-3AD203B41FA5}">
                      <a16:colId xmlns:a16="http://schemas.microsoft.com/office/drawing/2014/main" val="2045746811"/>
                    </a:ext>
                  </a:extLst>
                </a:gridCol>
                <a:gridCol w="1467818">
                  <a:extLst>
                    <a:ext uri="{9D8B030D-6E8A-4147-A177-3AD203B41FA5}">
                      <a16:colId xmlns:a16="http://schemas.microsoft.com/office/drawing/2014/main" val="2865644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k=2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2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⊐P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1</a:t>
                      </a: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err="1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ab⊐ac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0934413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29801"/>
              </p:ext>
            </p:extLst>
          </p:nvPr>
        </p:nvGraphicFramePr>
        <p:xfrm>
          <a:off x="8070504" y="3593071"/>
          <a:ext cx="3672408" cy="39389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2426618447"/>
                    </a:ext>
                  </a:extLst>
                </a:gridCol>
                <a:gridCol w="1296870">
                  <a:extLst>
                    <a:ext uri="{9D8B030D-6E8A-4147-A177-3AD203B41FA5}">
                      <a16:colId xmlns:a16="http://schemas.microsoft.com/office/drawing/2014/main" val="3965953603"/>
                    </a:ext>
                  </a:extLst>
                </a:gridCol>
                <a:gridCol w="1475438">
                  <a:extLst>
                    <a:ext uri="{9D8B030D-6E8A-4147-A177-3AD203B41FA5}">
                      <a16:colId xmlns:a16="http://schemas.microsoft.com/office/drawing/2014/main" val="3296932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kern="120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  <a:cs typeface="+mn-cs"/>
                        </a:rPr>
                        <a:t>k=1</a:t>
                      </a:r>
                      <a:endParaRPr lang="en-IN" sz="2400" kern="120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1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⊐P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1</a:t>
                      </a: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err="1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a⊐aa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1172384"/>
                  </a:ext>
                </a:extLst>
              </a:tr>
            </a:tbl>
          </a:graphicData>
        </a:graphic>
      </p:graphicFrame>
      <p:sp>
        <p:nvSpPr>
          <p:cNvPr id="31" name="Rectangle 30"/>
          <p:cNvSpPr/>
          <p:nvPr/>
        </p:nvSpPr>
        <p:spPr>
          <a:xfrm>
            <a:off x="4833258" y="512140"/>
            <a:ext cx="1319348" cy="339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AD1457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Microsoft Sans Serif" panose="020B0604020202020204" pitchFamily="34" charset="0"/>
              </a:rPr>
              <a:t>Σ = {a, b, c}</a:t>
            </a:r>
            <a:endParaRPr lang="en-US">
              <a:solidFill>
                <a:srgbClr val="AD1457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342709" y="923107"/>
            <a:ext cx="809897" cy="339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AD1457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Microsoft Sans Serif" panose="020B0604020202020204" pitchFamily="34" charset="0"/>
              </a:rPr>
              <a:t>m = 7</a:t>
            </a:r>
            <a:endParaRPr lang="en-US">
              <a:solidFill>
                <a:srgbClr val="AD1457"/>
              </a:solidFill>
            </a:endParaRP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164782"/>
              </p:ext>
            </p:extLst>
          </p:nvPr>
        </p:nvGraphicFramePr>
        <p:xfrm>
          <a:off x="1021979" y="961713"/>
          <a:ext cx="337521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173">
                  <a:extLst>
                    <a:ext uri="{9D8B030D-6E8A-4147-A177-3AD203B41FA5}">
                      <a16:colId xmlns:a16="http://schemas.microsoft.com/office/drawing/2014/main" val="3141664834"/>
                    </a:ext>
                  </a:extLst>
                </a:gridCol>
                <a:gridCol w="482173">
                  <a:extLst>
                    <a:ext uri="{9D8B030D-6E8A-4147-A177-3AD203B41FA5}">
                      <a16:colId xmlns:a16="http://schemas.microsoft.com/office/drawing/2014/main" val="918690995"/>
                    </a:ext>
                  </a:extLst>
                </a:gridCol>
                <a:gridCol w="482173">
                  <a:extLst>
                    <a:ext uri="{9D8B030D-6E8A-4147-A177-3AD203B41FA5}">
                      <a16:colId xmlns:a16="http://schemas.microsoft.com/office/drawing/2014/main" val="1952647935"/>
                    </a:ext>
                  </a:extLst>
                </a:gridCol>
                <a:gridCol w="482173">
                  <a:extLst>
                    <a:ext uri="{9D8B030D-6E8A-4147-A177-3AD203B41FA5}">
                      <a16:colId xmlns:a16="http://schemas.microsoft.com/office/drawing/2014/main" val="2853189280"/>
                    </a:ext>
                  </a:extLst>
                </a:gridCol>
                <a:gridCol w="482173">
                  <a:extLst>
                    <a:ext uri="{9D8B030D-6E8A-4147-A177-3AD203B41FA5}">
                      <a16:colId xmlns:a16="http://schemas.microsoft.com/office/drawing/2014/main" val="2833193921"/>
                    </a:ext>
                  </a:extLst>
                </a:gridCol>
                <a:gridCol w="482173">
                  <a:extLst>
                    <a:ext uri="{9D8B030D-6E8A-4147-A177-3AD203B41FA5}">
                      <a16:colId xmlns:a16="http://schemas.microsoft.com/office/drawing/2014/main" val="2186840211"/>
                    </a:ext>
                  </a:extLst>
                </a:gridCol>
                <a:gridCol w="482173">
                  <a:extLst>
                    <a:ext uri="{9D8B030D-6E8A-4147-A177-3AD203B41FA5}">
                      <a16:colId xmlns:a16="http://schemas.microsoft.com/office/drawing/2014/main" val="3374299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AD1457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AD1457"/>
                          </a:solidFill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AD1457"/>
                          </a:solidFill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AD1457"/>
                          </a:solidFill>
                        </a:rPr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AD1457"/>
                          </a:solidFill>
                        </a:rPr>
                        <a:t>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AD1457"/>
                          </a:solidFill>
                        </a:rPr>
                        <a:t>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0689"/>
                  </a:ext>
                </a:extLst>
              </a:tr>
            </a:tbl>
          </a:graphicData>
        </a:graphic>
      </p:graphicFrame>
      <p:sp>
        <p:nvSpPr>
          <p:cNvPr id="34" name="Rectangle 33"/>
          <p:cNvSpPr/>
          <p:nvPr/>
        </p:nvSpPr>
        <p:spPr>
          <a:xfrm>
            <a:off x="8108576" y="3630703"/>
            <a:ext cx="822960" cy="32918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099612" y="4536135"/>
            <a:ext cx="822960" cy="32004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090648" y="6329071"/>
            <a:ext cx="822960" cy="32918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34" grpId="0" animBg="1"/>
      <p:bldP spid="35" grpId="0" animBg="1"/>
      <p:bldP spid="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/>
              <p:cNvSpPr txBox="1"/>
              <p:nvPr/>
            </p:nvSpPr>
            <p:spPr>
              <a:xfrm>
                <a:off x="6225988" y="94129"/>
                <a:ext cx="5499847" cy="23935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b="1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for</a:t>
                </a: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q ← 0 to m </a:t>
                </a:r>
                <a:r>
                  <a:rPr lang="en-US" sz="2000" b="1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do</a:t>
                </a:r>
                <a:endParaRPr lang="en-IN" sz="2000">
                  <a:latin typeface="Cambria Math" panose="02040503050406030204" pitchFamily="18" charset="0"/>
                  <a:ea typeface="Cambria Math" panose="02040503050406030204" pitchFamily="18" charset="0"/>
                  <a:cs typeface="Microsoft Sans Serif" panose="020B060402020202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  </a:t>
                </a:r>
                <a:r>
                  <a:rPr lang="en-US" sz="2000" b="1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for</a:t>
                </a: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each character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Є Σ </a:t>
                </a:r>
                <a:r>
                  <a:rPr lang="en-US" sz="2000" b="1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do</a:t>
                </a:r>
                <a:endParaRPr lang="en-IN" sz="2000">
                  <a:latin typeface="Cambria Math" panose="02040503050406030204" pitchFamily="18" charset="0"/>
                  <a:ea typeface="Cambria Math" panose="02040503050406030204" pitchFamily="18" charset="0"/>
                  <a:cs typeface="Microsoft Sans Serif" panose="020B060402020202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         k ← min(m + 1, q + 2)</a:t>
                </a:r>
                <a:endParaRPr lang="en-IN" sz="2000">
                  <a:latin typeface="Cambria Math" panose="02040503050406030204" pitchFamily="18" charset="0"/>
                  <a:ea typeface="Cambria Math" panose="02040503050406030204" pitchFamily="18" charset="0"/>
                  <a:cs typeface="Microsoft Sans Serif" panose="020B060402020202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         </a:t>
                </a:r>
                <a:r>
                  <a:rPr lang="en-US" sz="2000" b="1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repeat</a:t>
                </a: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k ← k – 1 </a:t>
                </a:r>
                <a:r>
                  <a:rPr lang="en-US" sz="2000" b="1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until</a:t>
                </a: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P</a:t>
                </a:r>
                <a:r>
                  <a:rPr lang="en-US" sz="2000" baseline="-25000" err="1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k </a:t>
                </a: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⊐ P</a:t>
                </a:r>
                <a:r>
                  <a:rPr lang="en-US" sz="2000" baseline="-25000" err="1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q</a:t>
                </a: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IN" sz="2000" i="1">
                  <a:latin typeface="Cambria Math" panose="02040503050406030204" pitchFamily="18" charset="0"/>
                  <a:ea typeface="Cambria Math" panose="02040503050406030204" pitchFamily="18" charset="0"/>
                  <a:cs typeface="Microsoft Sans Serif" panose="020B060402020202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         δ(q,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) ← k</a:t>
                </a:r>
                <a:endParaRPr lang="en-IN" sz="2000">
                  <a:latin typeface="Cambria Math" panose="02040503050406030204" pitchFamily="18" charset="0"/>
                  <a:ea typeface="Cambria Math" panose="02040503050406030204" pitchFamily="18" charset="0"/>
                  <a:cs typeface="Microsoft Sans Serif" panose="020B060402020202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b="1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return</a:t>
                </a:r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  <a:cs typeface="Microsoft Sans Serif" panose="020B0604020202020204" pitchFamily="34" charset="0"/>
                  </a:rPr>
                  <a:t> δ</a:t>
                </a:r>
                <a:endParaRPr lang="en-IN" sz="2000">
                  <a:latin typeface="Cambria Math" panose="02040503050406030204" pitchFamily="18" charset="0"/>
                  <a:ea typeface="Cambria Math" panose="02040503050406030204" pitchFamily="18" charset="0"/>
                  <a:cs typeface="Microsoft Sans Serif" panose="020B0604020202020204" pitchFamily="34" charset="0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988" y="94129"/>
                <a:ext cx="5499847" cy="2393577"/>
              </a:xfrm>
              <a:prstGeom prst="rect">
                <a:avLst/>
              </a:prstGeom>
              <a:blipFill>
                <a:blip r:embed="rId2"/>
                <a:stretch>
                  <a:fillRect l="-994" t="-2278" b="-329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-72516" y="-12258"/>
          <a:ext cx="4464495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9280">
                  <a:extLst>
                    <a:ext uri="{9D8B030D-6E8A-4147-A177-3AD203B41FA5}">
                      <a16:colId xmlns:a16="http://schemas.microsoft.com/office/drawing/2014/main" val="2544549060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420822341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57169838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10121275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29944737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901701410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175626083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438334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sz="240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8821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Pattern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00078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826478"/>
              </p:ext>
            </p:extLst>
          </p:nvPr>
        </p:nvGraphicFramePr>
        <p:xfrm>
          <a:off x="1084585" y="1812327"/>
          <a:ext cx="2563356" cy="420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893">
                  <a:extLst>
                    <a:ext uri="{9D8B030D-6E8A-4147-A177-3AD203B41FA5}">
                      <a16:colId xmlns:a16="http://schemas.microsoft.com/office/drawing/2014/main" val="14892859"/>
                    </a:ext>
                  </a:extLst>
                </a:gridCol>
                <a:gridCol w="575463">
                  <a:extLst>
                    <a:ext uri="{9D8B030D-6E8A-4147-A177-3AD203B41FA5}">
                      <a16:colId xmlns:a16="http://schemas.microsoft.com/office/drawing/2014/main" val="276801813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74822019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4976557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endParaRPr lang="en-IN" sz="18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1800"/>
                        <a:t>input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019812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State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735453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391201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5998015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382278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876971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4943085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93988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540029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877866"/>
                  </a:ext>
                </a:extLst>
              </a:tr>
            </a:tbl>
          </a:graphicData>
        </a:graphic>
      </p:graphicFrame>
      <p:sp>
        <p:nvSpPr>
          <p:cNvPr id="34" name="Rectangle 33"/>
          <p:cNvSpPr/>
          <p:nvPr/>
        </p:nvSpPr>
        <p:spPr>
          <a:xfrm>
            <a:off x="1974203" y="3504325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/>
          <p:cNvSpPr/>
          <p:nvPr/>
        </p:nvSpPr>
        <p:spPr>
          <a:xfrm>
            <a:off x="2550267" y="3493881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/>
          <p:cNvSpPr/>
          <p:nvPr/>
        </p:nvSpPr>
        <p:spPr>
          <a:xfrm>
            <a:off x="3120875" y="3494901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642696"/>
              </p:ext>
            </p:extLst>
          </p:nvPr>
        </p:nvGraphicFramePr>
        <p:xfrm>
          <a:off x="5802910" y="2666485"/>
          <a:ext cx="5976665" cy="39389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42942">
                  <a:extLst>
                    <a:ext uri="{9D8B030D-6E8A-4147-A177-3AD203B41FA5}">
                      <a16:colId xmlns:a16="http://schemas.microsoft.com/office/drawing/2014/main" val="3015274529"/>
                    </a:ext>
                  </a:extLst>
                </a:gridCol>
                <a:gridCol w="1175152">
                  <a:extLst>
                    <a:ext uri="{9D8B030D-6E8A-4147-A177-3AD203B41FA5}">
                      <a16:colId xmlns:a16="http://schemas.microsoft.com/office/drawing/2014/main" val="3223696195"/>
                    </a:ext>
                  </a:extLst>
                </a:gridCol>
                <a:gridCol w="970238">
                  <a:extLst>
                    <a:ext uri="{9D8B030D-6E8A-4147-A177-3AD203B41FA5}">
                      <a16:colId xmlns:a16="http://schemas.microsoft.com/office/drawing/2014/main" val="3992919855"/>
                    </a:ext>
                  </a:extLst>
                </a:gridCol>
                <a:gridCol w="1397143">
                  <a:extLst>
                    <a:ext uri="{9D8B030D-6E8A-4147-A177-3AD203B41FA5}">
                      <a16:colId xmlns:a16="http://schemas.microsoft.com/office/drawing/2014/main" val="4256814182"/>
                    </a:ext>
                  </a:extLst>
                </a:gridCol>
                <a:gridCol w="1591190">
                  <a:extLst>
                    <a:ext uri="{9D8B030D-6E8A-4147-A177-3AD203B41FA5}">
                      <a16:colId xmlns:a16="http://schemas.microsoft.com/office/drawing/2014/main" val="21969070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q=2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=a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k=4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4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⊐P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2</a:t>
                      </a: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r>
                        <a:rPr lang="en-IN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err="1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abab⊐aba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9488556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241514"/>
              </p:ext>
            </p:extLst>
          </p:nvPr>
        </p:nvGraphicFramePr>
        <p:xfrm>
          <a:off x="7819132" y="3122669"/>
          <a:ext cx="3960442" cy="39389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70697">
                  <a:extLst>
                    <a:ext uri="{9D8B030D-6E8A-4147-A177-3AD203B41FA5}">
                      <a16:colId xmlns:a16="http://schemas.microsoft.com/office/drawing/2014/main" val="2426618447"/>
                    </a:ext>
                  </a:extLst>
                </a:gridCol>
                <a:gridCol w="1398586">
                  <a:extLst>
                    <a:ext uri="{9D8B030D-6E8A-4147-A177-3AD203B41FA5}">
                      <a16:colId xmlns:a16="http://schemas.microsoft.com/office/drawing/2014/main" val="3965953603"/>
                    </a:ext>
                  </a:extLst>
                </a:gridCol>
                <a:gridCol w="1591159">
                  <a:extLst>
                    <a:ext uri="{9D8B030D-6E8A-4147-A177-3AD203B41FA5}">
                      <a16:colId xmlns:a16="http://schemas.microsoft.com/office/drawing/2014/main" val="3296932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kern="120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  <a:cs typeface="+mn-cs"/>
                        </a:rPr>
                        <a:t>k=3</a:t>
                      </a:r>
                      <a:endParaRPr lang="en-IN" sz="2400" kern="120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3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⊐P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2</a:t>
                      </a: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err="1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aba⊐aba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1172384"/>
                  </a:ext>
                </a:extLst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674685"/>
              </p:ext>
            </p:extLst>
          </p:nvPr>
        </p:nvGraphicFramePr>
        <p:xfrm>
          <a:off x="6728854" y="3605614"/>
          <a:ext cx="5045641" cy="39389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85200">
                  <a:extLst>
                    <a:ext uri="{9D8B030D-6E8A-4147-A177-3AD203B41FA5}">
                      <a16:colId xmlns:a16="http://schemas.microsoft.com/office/drawing/2014/main" val="3727308851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134813177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3046434303"/>
                    </a:ext>
                  </a:extLst>
                </a:gridCol>
                <a:gridCol w="1584177">
                  <a:extLst>
                    <a:ext uri="{9D8B030D-6E8A-4147-A177-3AD203B41FA5}">
                      <a16:colId xmlns:a16="http://schemas.microsoft.com/office/drawing/2014/main" val="35925887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=b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k=0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0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⊐P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2</a:t>
                      </a: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ϵ⊐abb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0782149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669328"/>
              </p:ext>
            </p:extLst>
          </p:nvPr>
        </p:nvGraphicFramePr>
        <p:xfrm>
          <a:off x="6733934" y="4100747"/>
          <a:ext cx="5045640" cy="39389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85200">
                  <a:extLst>
                    <a:ext uri="{9D8B030D-6E8A-4147-A177-3AD203B41FA5}">
                      <a16:colId xmlns:a16="http://schemas.microsoft.com/office/drawing/2014/main" val="2064533246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559044680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1611379938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2256819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=c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k=0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0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⊐P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2</a:t>
                      </a: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ϵ⊐abc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8647907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727690"/>
              </p:ext>
            </p:extLst>
          </p:nvPr>
        </p:nvGraphicFramePr>
        <p:xfrm>
          <a:off x="5812971" y="4797794"/>
          <a:ext cx="5969727" cy="39389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01338">
                  <a:extLst>
                    <a:ext uri="{9D8B030D-6E8A-4147-A177-3AD203B41FA5}">
                      <a16:colId xmlns:a16="http://schemas.microsoft.com/office/drawing/2014/main" val="3015274529"/>
                    </a:ext>
                  </a:extLst>
                </a:gridCol>
                <a:gridCol w="875211">
                  <a:extLst>
                    <a:ext uri="{9D8B030D-6E8A-4147-A177-3AD203B41FA5}">
                      <a16:colId xmlns:a16="http://schemas.microsoft.com/office/drawing/2014/main" val="3223696195"/>
                    </a:ext>
                  </a:extLst>
                </a:gridCol>
                <a:gridCol w="1201783">
                  <a:extLst>
                    <a:ext uri="{9D8B030D-6E8A-4147-A177-3AD203B41FA5}">
                      <a16:colId xmlns:a16="http://schemas.microsoft.com/office/drawing/2014/main" val="3992919855"/>
                    </a:ext>
                  </a:extLst>
                </a:gridCol>
                <a:gridCol w="1232571">
                  <a:extLst>
                    <a:ext uri="{9D8B030D-6E8A-4147-A177-3AD203B41FA5}">
                      <a16:colId xmlns:a16="http://schemas.microsoft.com/office/drawing/2014/main" val="4256814182"/>
                    </a:ext>
                  </a:extLst>
                </a:gridCol>
                <a:gridCol w="1758824">
                  <a:extLst>
                    <a:ext uri="{9D8B030D-6E8A-4147-A177-3AD203B41FA5}">
                      <a16:colId xmlns:a16="http://schemas.microsoft.com/office/drawing/2014/main" val="21969070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q=3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=a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k=1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1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⊐P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3</a:t>
                      </a: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r>
                        <a:rPr lang="en-IN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err="1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a⊐abaa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9488556"/>
                  </a:ext>
                </a:extLst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387858"/>
              </p:ext>
            </p:extLst>
          </p:nvPr>
        </p:nvGraphicFramePr>
        <p:xfrm>
          <a:off x="6698150" y="5297090"/>
          <a:ext cx="5045641" cy="39389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99925">
                  <a:extLst>
                    <a:ext uri="{9D8B030D-6E8A-4147-A177-3AD203B41FA5}">
                      <a16:colId xmlns:a16="http://schemas.microsoft.com/office/drawing/2014/main" val="372730885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134813177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3046434303"/>
                    </a:ext>
                  </a:extLst>
                </a:gridCol>
                <a:gridCol w="1733448">
                  <a:extLst>
                    <a:ext uri="{9D8B030D-6E8A-4147-A177-3AD203B41FA5}">
                      <a16:colId xmlns:a16="http://schemas.microsoft.com/office/drawing/2014/main" val="35925887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=b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k=4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4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⊐P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3</a:t>
                      </a: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err="1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abab⊐abab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0782149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677247"/>
              </p:ext>
            </p:extLst>
          </p:nvPr>
        </p:nvGraphicFramePr>
        <p:xfrm>
          <a:off x="6703230" y="5792223"/>
          <a:ext cx="5045640" cy="39389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94845">
                  <a:extLst>
                    <a:ext uri="{9D8B030D-6E8A-4147-A177-3AD203B41FA5}">
                      <a16:colId xmlns:a16="http://schemas.microsoft.com/office/drawing/2014/main" val="2064533246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9044680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1611379938"/>
                    </a:ext>
                  </a:extLst>
                </a:gridCol>
                <a:gridCol w="1738527">
                  <a:extLst>
                    <a:ext uri="{9D8B030D-6E8A-4147-A177-3AD203B41FA5}">
                      <a16:colId xmlns:a16="http://schemas.microsoft.com/office/drawing/2014/main" val="12256819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=c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k=0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0</a:t>
                      </a: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⊐P</a:t>
                      </a:r>
                      <a:r>
                        <a:rPr lang="en-US" sz="2400" baseline="-250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3</a:t>
                      </a:r>
                      <a:r>
                        <a:rPr lang="el-GR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ω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ϵ⊐abac</a:t>
                      </a:r>
                      <a:endParaRPr lang="en-IN" sz="2400">
                        <a:effectLst/>
                        <a:latin typeface="Consolas" panose="020B0609020204030204" pitchFamily="49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8647907"/>
                  </a:ext>
                </a:extLst>
              </a:tr>
            </a:tbl>
          </a:graphicData>
        </a:graphic>
      </p:graphicFrame>
      <p:sp>
        <p:nvSpPr>
          <p:cNvPr id="50" name="Rectangle 49"/>
          <p:cNvSpPr/>
          <p:nvPr/>
        </p:nvSpPr>
        <p:spPr>
          <a:xfrm>
            <a:off x="1947073" y="3946157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/>
          <p:cNvSpPr/>
          <p:nvPr/>
        </p:nvSpPr>
        <p:spPr>
          <a:xfrm>
            <a:off x="2518442" y="3942538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/>
          <p:cNvSpPr/>
          <p:nvPr/>
        </p:nvSpPr>
        <p:spPr>
          <a:xfrm>
            <a:off x="3091716" y="3948253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 52"/>
          <p:cNvSpPr/>
          <p:nvPr/>
        </p:nvSpPr>
        <p:spPr>
          <a:xfrm>
            <a:off x="1946163" y="4369702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 53"/>
          <p:cNvSpPr/>
          <p:nvPr/>
        </p:nvSpPr>
        <p:spPr>
          <a:xfrm>
            <a:off x="2517532" y="4366083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ectangle 54"/>
          <p:cNvSpPr/>
          <p:nvPr/>
        </p:nvSpPr>
        <p:spPr>
          <a:xfrm>
            <a:off x="3090806" y="4371798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/>
          <p:cNvSpPr/>
          <p:nvPr/>
        </p:nvSpPr>
        <p:spPr>
          <a:xfrm>
            <a:off x="1949170" y="4794765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2520539" y="4791146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/>
          <p:cNvSpPr/>
          <p:nvPr/>
        </p:nvSpPr>
        <p:spPr>
          <a:xfrm>
            <a:off x="3093813" y="4796861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/>
          <p:cNvSpPr/>
          <p:nvPr/>
        </p:nvSpPr>
        <p:spPr>
          <a:xfrm>
            <a:off x="1944449" y="5225473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/>
          <p:cNvSpPr/>
          <p:nvPr/>
        </p:nvSpPr>
        <p:spPr>
          <a:xfrm>
            <a:off x="2515818" y="5221854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/>
          <p:cNvSpPr/>
          <p:nvPr/>
        </p:nvSpPr>
        <p:spPr>
          <a:xfrm>
            <a:off x="3089092" y="5227569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/>
          <p:cNvSpPr/>
          <p:nvPr/>
        </p:nvSpPr>
        <p:spPr>
          <a:xfrm>
            <a:off x="1946992" y="5649793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/>
          <p:cNvSpPr/>
          <p:nvPr/>
        </p:nvSpPr>
        <p:spPr>
          <a:xfrm>
            <a:off x="2518361" y="5646174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/>
          <p:cNvSpPr/>
          <p:nvPr/>
        </p:nvSpPr>
        <p:spPr>
          <a:xfrm>
            <a:off x="3091635" y="5651889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/>
        </p:nvSpPr>
        <p:spPr>
          <a:xfrm>
            <a:off x="4833258" y="512140"/>
            <a:ext cx="1319348" cy="339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AD1457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Microsoft Sans Serif" panose="020B0604020202020204" pitchFamily="34" charset="0"/>
              </a:rPr>
              <a:t>Σ = {a, b, c}</a:t>
            </a:r>
            <a:endParaRPr lang="en-US">
              <a:solidFill>
                <a:srgbClr val="AD1457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342709" y="923107"/>
            <a:ext cx="809897" cy="339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AD1457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Microsoft Sans Serif" panose="020B0604020202020204" pitchFamily="34" charset="0"/>
              </a:rPr>
              <a:t>m = 7</a:t>
            </a:r>
            <a:endParaRPr lang="en-US">
              <a:solidFill>
                <a:srgbClr val="AD1457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01317"/>
              </p:ext>
            </p:extLst>
          </p:nvPr>
        </p:nvGraphicFramePr>
        <p:xfrm>
          <a:off x="1021979" y="961713"/>
          <a:ext cx="337521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173">
                  <a:extLst>
                    <a:ext uri="{9D8B030D-6E8A-4147-A177-3AD203B41FA5}">
                      <a16:colId xmlns:a16="http://schemas.microsoft.com/office/drawing/2014/main" val="3141664834"/>
                    </a:ext>
                  </a:extLst>
                </a:gridCol>
                <a:gridCol w="482173">
                  <a:extLst>
                    <a:ext uri="{9D8B030D-6E8A-4147-A177-3AD203B41FA5}">
                      <a16:colId xmlns:a16="http://schemas.microsoft.com/office/drawing/2014/main" val="918690995"/>
                    </a:ext>
                  </a:extLst>
                </a:gridCol>
                <a:gridCol w="482173">
                  <a:extLst>
                    <a:ext uri="{9D8B030D-6E8A-4147-A177-3AD203B41FA5}">
                      <a16:colId xmlns:a16="http://schemas.microsoft.com/office/drawing/2014/main" val="1952647935"/>
                    </a:ext>
                  </a:extLst>
                </a:gridCol>
                <a:gridCol w="482173">
                  <a:extLst>
                    <a:ext uri="{9D8B030D-6E8A-4147-A177-3AD203B41FA5}">
                      <a16:colId xmlns:a16="http://schemas.microsoft.com/office/drawing/2014/main" val="2853189280"/>
                    </a:ext>
                  </a:extLst>
                </a:gridCol>
                <a:gridCol w="482173">
                  <a:extLst>
                    <a:ext uri="{9D8B030D-6E8A-4147-A177-3AD203B41FA5}">
                      <a16:colId xmlns:a16="http://schemas.microsoft.com/office/drawing/2014/main" val="2833193921"/>
                    </a:ext>
                  </a:extLst>
                </a:gridCol>
                <a:gridCol w="482173">
                  <a:extLst>
                    <a:ext uri="{9D8B030D-6E8A-4147-A177-3AD203B41FA5}">
                      <a16:colId xmlns:a16="http://schemas.microsoft.com/office/drawing/2014/main" val="2186840211"/>
                    </a:ext>
                  </a:extLst>
                </a:gridCol>
                <a:gridCol w="482173">
                  <a:extLst>
                    <a:ext uri="{9D8B030D-6E8A-4147-A177-3AD203B41FA5}">
                      <a16:colId xmlns:a16="http://schemas.microsoft.com/office/drawing/2014/main" val="3374299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AD1457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AD1457"/>
                          </a:solidFill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AD1457"/>
                          </a:solidFill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AD1457"/>
                          </a:solidFill>
                        </a:rPr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AD1457"/>
                          </a:solidFill>
                        </a:rPr>
                        <a:t>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AD1457"/>
                          </a:solidFill>
                        </a:rPr>
                        <a:t>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0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20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/>
          <p:nvPr/>
        </p:nvCxnSpPr>
        <p:spPr>
          <a:xfrm flipH="1">
            <a:off x="1191446" y="-17287"/>
            <a:ext cx="0" cy="5486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534989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ym typeface="Wingdings 2" panose="05020102010507070707" pitchFamily="18" charset="2"/>
              </a:rPr>
              <a:t></a:t>
            </a:r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stCxn id="6" idx="4"/>
          </p:cNvCxnSpPr>
          <p:nvPr/>
        </p:nvCxnSpPr>
        <p:spPr>
          <a:xfrm flipH="1">
            <a:off x="1191446" y="1009551"/>
            <a:ext cx="0" cy="5029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512751" y="530001"/>
            <a:ext cx="682442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AD1457"/>
                </a:solidFill>
              </a:rPr>
              <a:t>Outline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424242"/>
                </a:solidFill>
              </a:rPr>
              <a:t>Introduction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424242"/>
                </a:solidFill>
              </a:rPr>
              <a:t>The Naive String Matching Algorithm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424242"/>
                </a:solidFill>
              </a:rPr>
              <a:t>The Rabin-Karp Algorithm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424242"/>
                </a:solidFill>
              </a:rPr>
              <a:t>String Matching with Finite Automata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424242"/>
                </a:solidFill>
              </a:rPr>
              <a:t>The Knuth-Morris-Pratt Algorithm</a:t>
            </a:r>
          </a:p>
        </p:txBody>
      </p:sp>
    </p:spTree>
    <p:extLst>
      <p:ext uri="{BB962C8B-B14F-4D97-AF65-F5344CB8AC3E}">
        <p14:creationId xmlns:p14="http://schemas.microsoft.com/office/powerpoint/2010/main" val="272453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21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Finite Automata Matcher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5549900" cy="3316288"/>
          </a:xfrm>
          <a:solidFill>
            <a:srgbClr val="424242"/>
          </a:solidFill>
        </p:spPr>
        <p:txBody>
          <a:bodyPr>
            <a:normAutofit fontScale="62500" lnSpcReduction="20000"/>
          </a:bodyPr>
          <a:lstStyle/>
          <a:p>
            <a:pPr marL="0" lvl="0" indent="0">
              <a:lnSpc>
                <a:spcPct val="115000"/>
              </a:lnSpc>
              <a:spcBef>
                <a:spcPct val="0"/>
              </a:spcBef>
              <a:buNone/>
            </a:pPr>
            <a:r>
              <a:rPr lang="en-US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FINITE-AUTOMATON MATCHER(</a:t>
            </a:r>
            <a:r>
              <a:rPr lang="en-US" b="1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T, δ, m</a:t>
            </a:r>
            <a:r>
              <a:rPr lang="en-US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)</a:t>
            </a: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None/>
            </a:pP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n 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MT"/>
              </a:rPr>
              <a:t>← 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length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MT"/>
              </a:rPr>
              <a:t>[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T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MT"/>
              </a:rPr>
              <a:t>]</a:t>
            </a:r>
            <a:endParaRPr lang="en-IN">
              <a:solidFill>
                <a:srgbClr val="F6E7E6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None/>
            </a:pP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q 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MT"/>
              </a:rPr>
              <a:t>← 0</a:t>
            </a:r>
            <a:endParaRPr lang="en-IN">
              <a:solidFill>
                <a:srgbClr val="F6E7E6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None/>
            </a:pPr>
            <a:r>
              <a:rPr lang="en-US" b="1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BoldMT"/>
              </a:rPr>
              <a:t>for </a:t>
            </a:r>
            <a:r>
              <a:rPr lang="en-US" err="1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i 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MT"/>
              </a:rPr>
              <a:t>← 1 </a:t>
            </a:r>
            <a:r>
              <a:rPr lang="en-US" b="1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BoldMT"/>
              </a:rPr>
              <a:t>to 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n </a:t>
            </a:r>
            <a:r>
              <a:rPr lang="en-US" b="1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BoldMT"/>
              </a:rPr>
              <a:t>do</a:t>
            </a:r>
            <a:endParaRPr lang="en-IN">
              <a:solidFill>
                <a:srgbClr val="F6E7E6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None/>
            </a:pP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     q 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MT"/>
              </a:rPr>
              <a:t>← 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δ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MT"/>
              </a:rPr>
              <a:t>(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q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MT"/>
              </a:rPr>
              <a:t>, 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T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MT"/>
              </a:rPr>
              <a:t>[</a:t>
            </a:r>
            <a:r>
              <a:rPr lang="en-US" err="1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i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MT"/>
              </a:rPr>
              <a:t>])</a:t>
            </a:r>
            <a:endParaRPr lang="en-IN">
              <a:solidFill>
                <a:srgbClr val="F6E7E6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None/>
            </a:pPr>
            <a:r>
              <a:rPr lang="en-US" b="1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BoldMT"/>
              </a:rPr>
              <a:t>     if 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q =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MT"/>
              </a:rPr>
              <a:t>= 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m </a:t>
            </a:r>
            <a:r>
              <a:rPr lang="en-US" b="1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BoldMT"/>
              </a:rPr>
              <a:t>then</a:t>
            </a:r>
            <a:endParaRPr lang="en-IN">
              <a:solidFill>
                <a:srgbClr val="F6E7E6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192087" indent="0">
              <a:lnSpc>
                <a:spcPct val="115000"/>
              </a:lnSpc>
              <a:spcBef>
                <a:spcPct val="0"/>
              </a:spcBef>
              <a:buNone/>
            </a:pP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MT"/>
              </a:rPr>
              <a:t>  print "Pattern occurs with shift" </a:t>
            </a:r>
            <a:r>
              <a:rPr lang="en-US" err="1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i 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MT"/>
              </a:rPr>
              <a:t>– 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m</a:t>
            </a:r>
            <a:endParaRPr lang="en-IN">
              <a:solidFill>
                <a:srgbClr val="F6E7E6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buNone/>
            </a:pPr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649767"/>
              </p:ext>
            </p:extLst>
          </p:nvPr>
        </p:nvGraphicFramePr>
        <p:xfrm>
          <a:off x="8808713" y="804063"/>
          <a:ext cx="2563356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893">
                  <a:extLst>
                    <a:ext uri="{9D8B030D-6E8A-4147-A177-3AD203B41FA5}">
                      <a16:colId xmlns:a16="http://schemas.microsoft.com/office/drawing/2014/main" val="14892859"/>
                    </a:ext>
                  </a:extLst>
                </a:gridCol>
                <a:gridCol w="575463">
                  <a:extLst>
                    <a:ext uri="{9D8B030D-6E8A-4147-A177-3AD203B41FA5}">
                      <a16:colId xmlns:a16="http://schemas.microsoft.com/office/drawing/2014/main" val="276801813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74822019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4976557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endParaRPr lang="en-IN" sz="18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2400"/>
                        <a:t>input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019812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State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735453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391201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5998015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382278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876971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4943085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93988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540029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87786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822145"/>
              </p:ext>
            </p:extLst>
          </p:nvPr>
        </p:nvGraphicFramePr>
        <p:xfrm>
          <a:off x="1231614" y="5495982"/>
          <a:ext cx="6836771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0807">
                  <a:extLst>
                    <a:ext uri="{9D8B030D-6E8A-4147-A177-3AD203B41FA5}">
                      <a16:colId xmlns:a16="http://schemas.microsoft.com/office/drawing/2014/main" val="3805077920"/>
                    </a:ext>
                  </a:extLst>
                </a:gridCol>
                <a:gridCol w="541996">
                  <a:extLst>
                    <a:ext uri="{9D8B030D-6E8A-4147-A177-3AD203B41FA5}">
                      <a16:colId xmlns:a16="http://schemas.microsoft.com/office/drawing/2014/main" val="4208223411"/>
                    </a:ext>
                  </a:extLst>
                </a:gridCol>
                <a:gridCol w="541996">
                  <a:extLst>
                    <a:ext uri="{9D8B030D-6E8A-4147-A177-3AD203B41FA5}">
                      <a16:colId xmlns:a16="http://schemas.microsoft.com/office/drawing/2014/main" val="57169838"/>
                    </a:ext>
                  </a:extLst>
                </a:gridCol>
                <a:gridCol w="541996">
                  <a:extLst>
                    <a:ext uri="{9D8B030D-6E8A-4147-A177-3AD203B41FA5}">
                      <a16:colId xmlns:a16="http://schemas.microsoft.com/office/drawing/2014/main" val="101212751"/>
                    </a:ext>
                  </a:extLst>
                </a:gridCol>
                <a:gridCol w="541996">
                  <a:extLst>
                    <a:ext uri="{9D8B030D-6E8A-4147-A177-3AD203B41FA5}">
                      <a16:colId xmlns:a16="http://schemas.microsoft.com/office/drawing/2014/main" val="2299447371"/>
                    </a:ext>
                  </a:extLst>
                </a:gridCol>
                <a:gridCol w="541996">
                  <a:extLst>
                    <a:ext uri="{9D8B030D-6E8A-4147-A177-3AD203B41FA5}">
                      <a16:colId xmlns:a16="http://schemas.microsoft.com/office/drawing/2014/main" val="2901701410"/>
                    </a:ext>
                  </a:extLst>
                </a:gridCol>
                <a:gridCol w="541996">
                  <a:extLst>
                    <a:ext uri="{9D8B030D-6E8A-4147-A177-3AD203B41FA5}">
                      <a16:colId xmlns:a16="http://schemas.microsoft.com/office/drawing/2014/main" val="2175626083"/>
                    </a:ext>
                  </a:extLst>
                </a:gridCol>
                <a:gridCol w="541996">
                  <a:extLst>
                    <a:ext uri="{9D8B030D-6E8A-4147-A177-3AD203B41FA5}">
                      <a16:colId xmlns:a16="http://schemas.microsoft.com/office/drawing/2014/main" val="438334824"/>
                    </a:ext>
                  </a:extLst>
                </a:gridCol>
                <a:gridCol w="541996">
                  <a:extLst>
                    <a:ext uri="{9D8B030D-6E8A-4147-A177-3AD203B41FA5}">
                      <a16:colId xmlns:a16="http://schemas.microsoft.com/office/drawing/2014/main" val="1546133272"/>
                    </a:ext>
                  </a:extLst>
                </a:gridCol>
                <a:gridCol w="541996">
                  <a:extLst>
                    <a:ext uri="{9D8B030D-6E8A-4147-A177-3AD203B41FA5}">
                      <a16:colId xmlns:a16="http://schemas.microsoft.com/office/drawing/2014/main" val="141812366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36790925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94006796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en-IN" sz="2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1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2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3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4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5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6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7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8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9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10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11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882161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Text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00078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231614" y="4451866"/>
          <a:ext cx="4464495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9280">
                  <a:extLst>
                    <a:ext uri="{9D8B030D-6E8A-4147-A177-3AD203B41FA5}">
                      <a16:colId xmlns:a16="http://schemas.microsoft.com/office/drawing/2014/main" val="2544549060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420822341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57169838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10121275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29944737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901701410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175626083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438334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sz="240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1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2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3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4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5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6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7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8821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Pattern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000780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9733163" y="1733328"/>
            <a:ext cx="345574" cy="324036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186415" y="770709"/>
                <a:ext cx="2454665" cy="4598125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i="1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2000" i="1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2000" i="1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2000" i="1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𝛿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(0,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𝑎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)=1  </m:t>
                      </m:r>
                    </m:oMath>
                  </m:oMathPara>
                </a14:m>
                <a:endParaRPr lang="en-US" sz="2000">
                  <a:solidFill>
                    <a:srgbClr val="AD1457"/>
                  </a:solidFill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𝛿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(1,</m:t>
                      </m:r>
                      <m:r>
                        <a:rPr lang="en-US" sz="20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𝑏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)=</m:t>
                      </m:r>
                      <m:r>
                        <a:rPr lang="en-US" sz="20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2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  </m:t>
                      </m:r>
                    </m:oMath>
                  </m:oMathPara>
                </a14:m>
                <a:endParaRPr lang="en-US" sz="2000">
                  <a:solidFill>
                    <a:srgbClr val="AD1457"/>
                  </a:solidFill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𝛿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(2,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𝑎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)=3  </m:t>
                      </m:r>
                    </m:oMath>
                  </m:oMathPara>
                </a14:m>
                <a:endParaRPr lang="en-US" sz="2000">
                  <a:solidFill>
                    <a:srgbClr val="AD1457"/>
                  </a:solidFill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𝛿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(3,</m:t>
                      </m:r>
                      <m:r>
                        <a:rPr lang="en-US" sz="20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𝑏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)=</m:t>
                      </m:r>
                      <m:r>
                        <a:rPr lang="en-US" sz="20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4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  </m:t>
                      </m:r>
                    </m:oMath>
                  </m:oMathPara>
                </a14:m>
                <a:endParaRPr lang="en-US" sz="2000">
                  <a:solidFill>
                    <a:srgbClr val="AD1457"/>
                  </a:solidFill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𝛿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(4,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𝑎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)=5  </m:t>
                      </m:r>
                    </m:oMath>
                  </m:oMathPara>
                </a14:m>
                <a:endParaRPr lang="en-US" sz="2000">
                  <a:solidFill>
                    <a:srgbClr val="AD1457"/>
                  </a:solidFill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𝛿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(5,</m:t>
                      </m:r>
                      <m:r>
                        <a:rPr lang="en-US" sz="20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𝑏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)=</m:t>
                      </m:r>
                      <m:r>
                        <a:rPr lang="en-US" sz="20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4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  </m:t>
                      </m:r>
                    </m:oMath>
                  </m:oMathPara>
                </a14:m>
                <a:endParaRPr lang="en-US" sz="2000">
                  <a:solidFill>
                    <a:srgbClr val="AD1457"/>
                  </a:solidFill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𝛿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(4,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𝑎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)=5  </m:t>
                      </m:r>
                    </m:oMath>
                  </m:oMathPara>
                </a14:m>
                <a:endParaRPr lang="en-US" sz="2000">
                  <a:solidFill>
                    <a:srgbClr val="AD1457"/>
                  </a:solidFill>
                  <a:ea typeface="Cambria Math" panose="02040503050406030204" pitchFamily="18" charset="0"/>
                  <a:cs typeface="CourierNewPS-ItalicMT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2000">
                  <a:solidFill>
                    <a:srgbClr val="AD1457"/>
                  </a:solidFill>
                  <a:ea typeface="Cambria Math" panose="02040503050406030204" pitchFamily="18" charset="0"/>
                  <a:cs typeface="CourierNewPS-ItalicMT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2000">
                  <a:solidFill>
                    <a:srgbClr val="AD1457"/>
                  </a:solidFill>
                  <a:ea typeface="Cambria Math" panose="02040503050406030204" pitchFamily="18" charset="0"/>
                  <a:cs typeface="CourierNewPS-ItalicMT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415" y="770709"/>
                <a:ext cx="2454665" cy="4598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161365" y="2205318"/>
            <a:ext cx="2194560" cy="36576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278368" y="6011282"/>
            <a:ext cx="36576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755556" y="908876"/>
            <a:ext cx="1393633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i  =</a:t>
            </a:r>
          </a:p>
        </p:txBody>
      </p:sp>
      <p:sp>
        <p:nvSpPr>
          <p:cNvPr id="8" name="Rectangle 7"/>
          <p:cNvSpPr/>
          <p:nvPr/>
        </p:nvSpPr>
        <p:spPr>
          <a:xfrm>
            <a:off x="6759612" y="1455572"/>
            <a:ext cx="1393633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q =</a:t>
            </a:r>
          </a:p>
        </p:txBody>
      </p:sp>
      <p:sp>
        <p:nvSpPr>
          <p:cNvPr id="9" name="Rectangle 8"/>
          <p:cNvSpPr/>
          <p:nvPr/>
        </p:nvSpPr>
        <p:spPr>
          <a:xfrm>
            <a:off x="7403628" y="962902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I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03628" y="1509598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I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08472" y="1511086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I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403627" y="970342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I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03627" y="1513551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I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403626" y="962902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I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386177" y="1516016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I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397816" y="970342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I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394902" y="1498640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I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394901" y="966389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I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394900" y="1501132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I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397835" y="962731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endParaRPr lang="en-I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412350" y="1505058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I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412350" y="982761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r>
            <a:endParaRPr lang="en-I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413922" y="1515071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I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733163" y="3446375"/>
            <a:ext cx="345574" cy="324036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Freeform 17"/>
          <p:cNvSpPr/>
          <p:nvPr/>
        </p:nvSpPr>
        <p:spPr bwMode="auto">
          <a:xfrm>
            <a:off x="9914709" y="3827418"/>
            <a:ext cx="326571" cy="339634"/>
          </a:xfrm>
          <a:custGeom>
            <a:avLst/>
            <a:gdLst>
              <a:gd name="T0" fmla="*/ 197 w 197"/>
              <a:gd name="T1" fmla="*/ 260 h 260"/>
              <a:gd name="T2" fmla="*/ 114 w 197"/>
              <a:gd name="T3" fmla="*/ 233 h 260"/>
              <a:gd name="T4" fmla="*/ 41 w 197"/>
              <a:gd name="T5" fmla="*/ 164 h 260"/>
              <a:gd name="T6" fmla="*/ 0 w 197"/>
              <a:gd name="T7" fmla="*/ 0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197"/>
              <a:gd name="T13" fmla="*/ 0 h 260"/>
              <a:gd name="T14" fmla="*/ 197 w 19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7" h="260">
                <a:moveTo>
                  <a:pt x="197" y="260"/>
                </a:moveTo>
                <a:cubicBezTo>
                  <a:pt x="183" y="256"/>
                  <a:pt x="140" y="249"/>
                  <a:pt x="114" y="233"/>
                </a:cubicBezTo>
                <a:cubicBezTo>
                  <a:pt x="88" y="217"/>
                  <a:pt x="60" y="203"/>
                  <a:pt x="41" y="164"/>
                </a:cubicBezTo>
                <a:cubicBezTo>
                  <a:pt x="22" y="125"/>
                  <a:pt x="9" y="34"/>
                  <a:pt x="0" y="0"/>
                </a:cubicBezTo>
              </a:path>
            </a:pathLst>
          </a:custGeom>
          <a:noFill/>
          <a:ln w="15875" cap="flat" cmpd="sng">
            <a:solidFill>
              <a:srgbClr val="00206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11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1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3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06 -7.40741E-07 L 0.04414 -0.00139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1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6" presetID="42" presetClass="path" presetSubtype="0" dur="200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06 L 0.04896 0.06273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8" y="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63" presetClass="path" presetSubtype="0" dur="200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14 -0.00138 L 0.08933 -0.00139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16" presetID="42" presetClass="path" presetSubtype="0" dur="200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96 0.06273 L 0.00039 0.12546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0" y="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63" presetClass="path" presetSubtype="0" dur="200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32 -0.00139 L 0.13242 -0.00139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1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5" presetID="42" presetClass="path" presetSubtype="0" dur="200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12546 L 0.04896 0.18842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63" presetClass="path" presetSubtype="0" dur="200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242 -0.00139 L 0.17644 -0.00139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0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54" presetID="42" presetClass="path" presetSubtype="0" dur="200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96 0.18842 L 0 0.25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63" presetClass="path" presetSubtype="0" dur="200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643 -0.00139 L 0.22058 -0.00139" pathEditMode="relative" rAng="0" ptsTypes="AA">
                                      <p:cBhvr>
                                        <p:cTn id="16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3" presetID="42" presetClass="path" presetSubtype="0" dur="200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06 0.25 L 0.04779 0.31389" pathEditMode="relative" rAng="0" ptsTypes="AA">
                                      <p:cBhvr>
                                        <p:cTn id="17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8" y="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63" presetClass="path" presetSubtype="0" dur="200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058 -0.00139 L 0.26589 0.0007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8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92" presetID="22" presetClass="entr" presetSubtype="4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6" presetID="21" presetClass="entr" presetSubtype="1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dur="1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1" grpId="0" animBg="1"/>
      <p:bldP spid="11" grpId="1" animBg="1"/>
      <p:bldP spid="11" grpId="2" animBg="1"/>
      <p:bldP spid="11" grpId="3" animBg="1"/>
      <p:bldP spid="11" grpId="4" animBg="1"/>
      <p:bldP spid="11" grpId="5" animBg="1"/>
      <p:bldP spid="11" grpId="6" animBg="1"/>
      <p:bldP spid="38" grpId="0" animBg="1"/>
      <p:bldP spid="37" grpId="0" animBg="1"/>
      <p:bldP spid="39" grpId="0" animBg="1"/>
      <p:bldP spid="39" grpId="1" animBg="1"/>
      <p:bldP spid="39" grpId="2" animBg="1"/>
      <p:bldP spid="39" grpId="3" animBg="1"/>
      <p:bldP spid="39" grpId="4" animBg="1"/>
      <p:bldP spid="39" grpId="5" animBg="1"/>
      <p:bldP spid="39" grpId="6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40" grpId="0" animBg="1"/>
      <p:bldP spid="41" grpId="0" animBg="1"/>
      <p:bldP spid="41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Finite Automata Matcher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5549900" cy="3316288"/>
          </a:xfrm>
          <a:solidFill>
            <a:srgbClr val="424242"/>
          </a:solidFill>
        </p:spPr>
        <p:txBody>
          <a:bodyPr>
            <a:normAutofit fontScale="62500" lnSpcReduction="20000"/>
          </a:bodyPr>
          <a:lstStyle/>
          <a:p>
            <a:pPr marL="0" lvl="0" indent="0">
              <a:lnSpc>
                <a:spcPct val="115000"/>
              </a:lnSpc>
              <a:spcBef>
                <a:spcPct val="0"/>
              </a:spcBef>
              <a:buNone/>
            </a:pPr>
            <a:r>
              <a:rPr lang="en-US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FINITE-AUTOMATON MATCHER(</a:t>
            </a:r>
            <a:r>
              <a:rPr lang="en-US" b="1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T, δ, m</a:t>
            </a:r>
            <a:r>
              <a:rPr lang="en-US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)</a:t>
            </a: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None/>
            </a:pP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n 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MT"/>
              </a:rPr>
              <a:t>← 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length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MT"/>
              </a:rPr>
              <a:t>[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T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MT"/>
              </a:rPr>
              <a:t>]</a:t>
            </a:r>
            <a:endParaRPr lang="en-IN">
              <a:solidFill>
                <a:srgbClr val="F6E7E6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None/>
            </a:pP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q 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MT"/>
              </a:rPr>
              <a:t>← 0</a:t>
            </a:r>
            <a:endParaRPr lang="en-IN">
              <a:solidFill>
                <a:srgbClr val="F6E7E6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None/>
            </a:pPr>
            <a:r>
              <a:rPr lang="en-US" b="1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BoldMT"/>
              </a:rPr>
              <a:t>for </a:t>
            </a:r>
            <a:r>
              <a:rPr lang="en-US" err="1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i 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MT"/>
              </a:rPr>
              <a:t>← 1 </a:t>
            </a:r>
            <a:r>
              <a:rPr lang="en-US" b="1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BoldMT"/>
              </a:rPr>
              <a:t>to 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n </a:t>
            </a:r>
            <a:r>
              <a:rPr lang="en-US" b="1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BoldMT"/>
              </a:rPr>
              <a:t>do</a:t>
            </a:r>
            <a:endParaRPr lang="en-IN">
              <a:solidFill>
                <a:srgbClr val="F6E7E6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None/>
            </a:pP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     q 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MT"/>
              </a:rPr>
              <a:t>← 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δ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MT"/>
              </a:rPr>
              <a:t>(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q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MT"/>
              </a:rPr>
              <a:t>, 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T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MT"/>
              </a:rPr>
              <a:t>[</a:t>
            </a:r>
            <a:r>
              <a:rPr lang="en-US" err="1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i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MT"/>
              </a:rPr>
              <a:t>])</a:t>
            </a:r>
            <a:endParaRPr lang="en-IN">
              <a:solidFill>
                <a:srgbClr val="F6E7E6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None/>
            </a:pPr>
            <a:r>
              <a:rPr lang="en-US" b="1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BoldMT"/>
              </a:rPr>
              <a:t>     if 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q =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MT"/>
              </a:rPr>
              <a:t>= 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m </a:t>
            </a:r>
            <a:r>
              <a:rPr lang="en-US" b="1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BoldMT"/>
              </a:rPr>
              <a:t>then</a:t>
            </a:r>
            <a:endParaRPr lang="en-IN">
              <a:solidFill>
                <a:srgbClr val="F6E7E6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192087" indent="0">
              <a:lnSpc>
                <a:spcPct val="115000"/>
              </a:lnSpc>
              <a:spcBef>
                <a:spcPct val="0"/>
              </a:spcBef>
              <a:buNone/>
            </a:pP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MT"/>
              </a:rPr>
              <a:t>  print "Pattern occurs with shift" </a:t>
            </a:r>
            <a:r>
              <a:rPr lang="en-US" err="1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i 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MT"/>
              </a:rPr>
              <a:t>– </a:t>
            </a:r>
            <a:r>
              <a:rPr lang="en-US">
                <a:solidFill>
                  <a:srgbClr val="F6E7E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urierNewPS-ItalicMT"/>
              </a:rPr>
              <a:t>m</a:t>
            </a:r>
            <a:endParaRPr lang="en-IN">
              <a:solidFill>
                <a:srgbClr val="F6E7E6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buNone/>
            </a:pPr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808713" y="804063"/>
          <a:ext cx="2563356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893">
                  <a:extLst>
                    <a:ext uri="{9D8B030D-6E8A-4147-A177-3AD203B41FA5}">
                      <a16:colId xmlns:a16="http://schemas.microsoft.com/office/drawing/2014/main" val="14892859"/>
                    </a:ext>
                  </a:extLst>
                </a:gridCol>
                <a:gridCol w="575463">
                  <a:extLst>
                    <a:ext uri="{9D8B030D-6E8A-4147-A177-3AD203B41FA5}">
                      <a16:colId xmlns:a16="http://schemas.microsoft.com/office/drawing/2014/main" val="276801813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74822019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4976557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endParaRPr lang="en-IN" sz="18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2400"/>
                        <a:t>input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2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019812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State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735453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391201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5998015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382278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876971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4943085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93988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540029"/>
                  </a:ext>
                </a:extLst>
              </a:tr>
              <a:tr h="302623"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87786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31614" y="5495982"/>
          <a:ext cx="6836771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0807">
                  <a:extLst>
                    <a:ext uri="{9D8B030D-6E8A-4147-A177-3AD203B41FA5}">
                      <a16:colId xmlns:a16="http://schemas.microsoft.com/office/drawing/2014/main" val="3805077920"/>
                    </a:ext>
                  </a:extLst>
                </a:gridCol>
                <a:gridCol w="541996">
                  <a:extLst>
                    <a:ext uri="{9D8B030D-6E8A-4147-A177-3AD203B41FA5}">
                      <a16:colId xmlns:a16="http://schemas.microsoft.com/office/drawing/2014/main" val="4208223411"/>
                    </a:ext>
                  </a:extLst>
                </a:gridCol>
                <a:gridCol w="541996">
                  <a:extLst>
                    <a:ext uri="{9D8B030D-6E8A-4147-A177-3AD203B41FA5}">
                      <a16:colId xmlns:a16="http://schemas.microsoft.com/office/drawing/2014/main" val="57169838"/>
                    </a:ext>
                  </a:extLst>
                </a:gridCol>
                <a:gridCol w="541996">
                  <a:extLst>
                    <a:ext uri="{9D8B030D-6E8A-4147-A177-3AD203B41FA5}">
                      <a16:colId xmlns:a16="http://schemas.microsoft.com/office/drawing/2014/main" val="101212751"/>
                    </a:ext>
                  </a:extLst>
                </a:gridCol>
                <a:gridCol w="541996">
                  <a:extLst>
                    <a:ext uri="{9D8B030D-6E8A-4147-A177-3AD203B41FA5}">
                      <a16:colId xmlns:a16="http://schemas.microsoft.com/office/drawing/2014/main" val="2299447371"/>
                    </a:ext>
                  </a:extLst>
                </a:gridCol>
                <a:gridCol w="541996">
                  <a:extLst>
                    <a:ext uri="{9D8B030D-6E8A-4147-A177-3AD203B41FA5}">
                      <a16:colId xmlns:a16="http://schemas.microsoft.com/office/drawing/2014/main" val="2901701410"/>
                    </a:ext>
                  </a:extLst>
                </a:gridCol>
                <a:gridCol w="541996">
                  <a:extLst>
                    <a:ext uri="{9D8B030D-6E8A-4147-A177-3AD203B41FA5}">
                      <a16:colId xmlns:a16="http://schemas.microsoft.com/office/drawing/2014/main" val="2175626083"/>
                    </a:ext>
                  </a:extLst>
                </a:gridCol>
                <a:gridCol w="541996">
                  <a:extLst>
                    <a:ext uri="{9D8B030D-6E8A-4147-A177-3AD203B41FA5}">
                      <a16:colId xmlns:a16="http://schemas.microsoft.com/office/drawing/2014/main" val="438334824"/>
                    </a:ext>
                  </a:extLst>
                </a:gridCol>
                <a:gridCol w="541996">
                  <a:extLst>
                    <a:ext uri="{9D8B030D-6E8A-4147-A177-3AD203B41FA5}">
                      <a16:colId xmlns:a16="http://schemas.microsoft.com/office/drawing/2014/main" val="1546133272"/>
                    </a:ext>
                  </a:extLst>
                </a:gridCol>
                <a:gridCol w="541996">
                  <a:extLst>
                    <a:ext uri="{9D8B030D-6E8A-4147-A177-3AD203B41FA5}">
                      <a16:colId xmlns:a16="http://schemas.microsoft.com/office/drawing/2014/main" val="141812366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36790925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94006796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en-IN" sz="2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1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2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3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4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5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6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7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8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9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10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11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882161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Text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00078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231614" y="4451866"/>
          <a:ext cx="4464495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9280">
                  <a:extLst>
                    <a:ext uri="{9D8B030D-6E8A-4147-A177-3AD203B41FA5}">
                      <a16:colId xmlns:a16="http://schemas.microsoft.com/office/drawing/2014/main" val="2544549060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420822341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57169838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10121275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29944737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901701410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175626083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438334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sz="240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1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2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3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4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5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6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7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8821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Pattern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00078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186415" y="770709"/>
                <a:ext cx="2454665" cy="4598125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i="1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2000" i="1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2000" i="1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2000" i="1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𝛿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(0,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𝑎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)=1  </m:t>
                      </m:r>
                    </m:oMath>
                  </m:oMathPara>
                </a14:m>
                <a:endParaRPr lang="en-US" sz="2000">
                  <a:solidFill>
                    <a:srgbClr val="AD1457"/>
                  </a:solidFill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𝛿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(1,</m:t>
                      </m:r>
                      <m:r>
                        <a:rPr lang="en-US" sz="20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𝑏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)=</m:t>
                      </m:r>
                      <m:r>
                        <a:rPr lang="en-US" sz="20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2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  </m:t>
                      </m:r>
                    </m:oMath>
                  </m:oMathPara>
                </a14:m>
                <a:endParaRPr lang="en-US" sz="2000">
                  <a:solidFill>
                    <a:srgbClr val="AD1457"/>
                  </a:solidFill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𝛿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(2,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𝑎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)=3  </m:t>
                      </m:r>
                    </m:oMath>
                  </m:oMathPara>
                </a14:m>
                <a:endParaRPr lang="en-US" sz="2000">
                  <a:solidFill>
                    <a:srgbClr val="AD1457"/>
                  </a:solidFill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𝛿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(3,</m:t>
                      </m:r>
                      <m:r>
                        <a:rPr lang="en-US" sz="20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𝑏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)=</m:t>
                      </m:r>
                      <m:r>
                        <a:rPr lang="en-US" sz="20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4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  </m:t>
                      </m:r>
                    </m:oMath>
                  </m:oMathPara>
                </a14:m>
                <a:endParaRPr lang="en-US" sz="2000">
                  <a:solidFill>
                    <a:srgbClr val="AD1457"/>
                  </a:solidFill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𝛿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(4,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𝑎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)=5  </m:t>
                      </m:r>
                    </m:oMath>
                  </m:oMathPara>
                </a14:m>
                <a:endParaRPr lang="en-US" sz="2000">
                  <a:solidFill>
                    <a:srgbClr val="AD1457"/>
                  </a:solidFill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𝛿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(5,</m:t>
                      </m:r>
                      <m:r>
                        <a:rPr lang="en-US" sz="20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𝑏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)=</m:t>
                      </m:r>
                      <m:r>
                        <a:rPr lang="en-US" sz="20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4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  </m:t>
                      </m:r>
                    </m:oMath>
                  </m:oMathPara>
                </a14:m>
                <a:endParaRPr lang="en-US" sz="2000">
                  <a:solidFill>
                    <a:srgbClr val="AD1457"/>
                  </a:solidFill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𝛿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(4,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𝑎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)=5  </m:t>
                      </m:r>
                    </m:oMath>
                  </m:oMathPara>
                </a14:m>
                <a:endParaRPr lang="en-US" sz="2000">
                  <a:solidFill>
                    <a:srgbClr val="AD1457"/>
                  </a:solidFill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𝛿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(5,</m:t>
                      </m:r>
                      <m:r>
                        <a:rPr lang="en-US" sz="20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𝑐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)=</m:t>
                      </m:r>
                      <m:r>
                        <a:rPr lang="en-US" sz="20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6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  </m:t>
                      </m:r>
                    </m:oMath>
                  </m:oMathPara>
                </a14:m>
                <a:endParaRPr lang="en-US" sz="2000">
                  <a:solidFill>
                    <a:srgbClr val="AD1457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𝛿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(6,</m:t>
                      </m:r>
                      <m:r>
                        <a:rPr lang="en-US" sz="20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𝑎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)=</m:t>
                      </m:r>
                      <m:r>
                        <a:rPr lang="en-US" sz="20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7</m:t>
                      </m:r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NewPS-ItalicMT"/>
                        </a:rPr>
                        <m:t>  </m:t>
                      </m:r>
                    </m:oMath>
                  </m:oMathPara>
                </a14:m>
                <a:endParaRPr lang="en-US" sz="2000">
                  <a:solidFill>
                    <a:srgbClr val="AD1457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415" y="770709"/>
                <a:ext cx="2454665" cy="4598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3265427" y="5961888"/>
            <a:ext cx="3794760" cy="43891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61365" y="2205318"/>
            <a:ext cx="2194560" cy="36576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55556" y="908876"/>
            <a:ext cx="1393633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i  =</a:t>
            </a:r>
          </a:p>
        </p:txBody>
      </p:sp>
      <p:sp>
        <p:nvSpPr>
          <p:cNvPr id="8" name="Rectangle 7"/>
          <p:cNvSpPr/>
          <p:nvPr/>
        </p:nvSpPr>
        <p:spPr>
          <a:xfrm>
            <a:off x="6759612" y="1455572"/>
            <a:ext cx="1393633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q =</a:t>
            </a:r>
          </a:p>
        </p:txBody>
      </p:sp>
      <p:sp>
        <p:nvSpPr>
          <p:cNvPr id="9" name="Rectangle 8"/>
          <p:cNvSpPr/>
          <p:nvPr/>
        </p:nvSpPr>
        <p:spPr>
          <a:xfrm>
            <a:off x="7403628" y="962902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I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03628" y="1509598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I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08472" y="1511086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I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403627" y="970342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I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03627" y="1513551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I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403626" y="962902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I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386177" y="1516016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I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397816" y="970342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I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394902" y="1498640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I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394901" y="966389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I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394900" y="1501132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I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397835" y="962731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endParaRPr lang="en-I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412350" y="1505058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I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412350" y="982761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r>
            <a:endParaRPr lang="en-I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413922" y="1515071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I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54429" y="952925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</a:t>
            </a:r>
            <a:endParaRPr lang="en-I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389450" y="1498640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endParaRPr lang="en-IN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383543" y="956031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9</a:t>
            </a:r>
            <a:endParaRPr lang="en-IN" b="1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390257" y="1508853"/>
            <a:ext cx="696817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r>
            <a:endParaRPr lang="en-IN" b="1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746225" y="3446375"/>
            <a:ext cx="345574" cy="324036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Oval 42"/>
          <p:cNvSpPr/>
          <p:nvPr/>
        </p:nvSpPr>
        <p:spPr>
          <a:xfrm>
            <a:off x="5515980" y="6010834"/>
            <a:ext cx="36576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7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dur="200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06 7.40741E-07 L 0.04466 -0.00023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path" presetSubtype="0" dur="200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06 2.59259E-06 L 0.09297 0.06435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3" y="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66 -0.00023 L 0.08971 -0.00208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path" presetSubtype="0" dur="200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97 0.06435 L -0.00026 0.12523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61" y="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xit" presetSubtype="0" dur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dur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dur="200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06 1.85185E-06 L 0.01367 0.12639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8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0" grpId="0" animBg="1"/>
      <p:bldP spid="32" grpId="0" animBg="1"/>
      <p:bldP spid="33" grpId="0" animBg="1"/>
      <p:bldP spid="35" grpId="0" animBg="1"/>
      <p:bldP spid="40" grpId="1" animBg="1"/>
      <p:bldP spid="40" grpId="2" animBg="1"/>
      <p:bldP spid="40" grpId="3" animBg="1"/>
      <p:bldP spid="43" grpId="0" animBg="1"/>
      <p:bldP spid="43" grpId="1" animBg="1"/>
      <p:bldP spid="43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Suffix &amp; Prefix of a String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5992182"/>
                  </p:ext>
                </p:extLst>
              </p:nvPr>
            </p:nvGraphicFramePr>
            <p:xfrm>
              <a:off x="849406" y="1630941"/>
              <a:ext cx="4237484" cy="32759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5236">
                      <a:extLst>
                        <a:ext uri="{9D8B030D-6E8A-4147-A177-3AD203B41FA5}">
                          <a16:colId xmlns:a16="http://schemas.microsoft.com/office/drawing/2014/main" val="3738005212"/>
                        </a:ext>
                      </a:extLst>
                    </a:gridCol>
                    <a:gridCol w="2232248">
                      <a:extLst>
                        <a:ext uri="{9D8B030D-6E8A-4147-A177-3AD203B41FA5}">
                          <a16:colId xmlns:a16="http://schemas.microsoft.com/office/drawing/2014/main" val="88814739"/>
                        </a:ext>
                      </a:extLst>
                    </a:gridCol>
                  </a:tblGrid>
                  <a:tr h="493204">
                    <a:tc grid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IN" sz="2400">
                              <a:solidFill>
                                <a:srgbClr val="C00000"/>
                              </a:solidFill>
                            </a:rPr>
                            <a:t>Suffix of a string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7530118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𝑠𝑡𝑟𝑖𝑛𝑔</m:t>
                                </m:r>
                              </m:oMath>
                            </m:oMathPara>
                          </a14:m>
                          <a:endParaRPr lang="en-IN" sz="240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6651670"/>
                      </a:ext>
                    </a:extLst>
                  </a:tr>
                  <a:tr h="47850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⊐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94962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𝑛𝑔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⊐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5243666"/>
                      </a:ext>
                    </a:extLst>
                  </a:tr>
                  <a:tr h="4754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𝑖𝑛𝑔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⊐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78004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𝑟𝑖𝑛𝑔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⊐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900035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𝑡𝑟𝑖𝑛𝑔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⊐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701824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5992182"/>
                  </p:ext>
                </p:extLst>
              </p:nvPr>
            </p:nvGraphicFramePr>
            <p:xfrm>
              <a:off x="849406" y="1630941"/>
              <a:ext cx="4237484" cy="32759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5236">
                      <a:extLst>
                        <a:ext uri="{9D8B030D-6E8A-4147-A177-3AD203B41FA5}">
                          <a16:colId xmlns:a16="http://schemas.microsoft.com/office/drawing/2014/main" val="3738005212"/>
                        </a:ext>
                      </a:extLst>
                    </a:gridCol>
                    <a:gridCol w="2232248">
                      <a:extLst>
                        <a:ext uri="{9D8B030D-6E8A-4147-A177-3AD203B41FA5}">
                          <a16:colId xmlns:a16="http://schemas.microsoft.com/office/drawing/2014/main" val="88814739"/>
                        </a:ext>
                      </a:extLst>
                    </a:gridCol>
                  </a:tblGrid>
                  <a:tr h="493204">
                    <a:tc grid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IN" sz="2400">
                              <a:solidFill>
                                <a:srgbClr val="C00000"/>
                              </a:solidFill>
                            </a:rPr>
                            <a:t>Suffix of a string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7530118"/>
                      </a:ext>
                    </a:extLst>
                  </a:tr>
                  <a:tr h="45720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4" t="-116000" r="-287" b="-529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6651670"/>
                      </a:ext>
                    </a:extLst>
                  </a:tr>
                  <a:tr h="4785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" t="-205063" r="-112158" b="-40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9918" t="-205063" r="-545" b="-4025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496256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" t="-321333" r="-112158" b="-32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9918" t="-321333" r="-545" b="-32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5243666"/>
                      </a:ext>
                    </a:extLst>
                  </a:tr>
                  <a:tr h="4754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" t="-405128" r="-112158" b="-2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9918" t="-405128" r="-545" b="-21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8004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" t="-525333" r="-11215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9918" t="-525333" r="-545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00035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4" t="-625333" r="-112158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9918" t="-625333" r="-545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01824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8609859"/>
                  </p:ext>
                </p:extLst>
              </p:nvPr>
            </p:nvGraphicFramePr>
            <p:xfrm>
              <a:off x="6621068" y="1630941"/>
              <a:ext cx="4233672" cy="32735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5043">
                      <a:extLst>
                        <a:ext uri="{9D8B030D-6E8A-4147-A177-3AD203B41FA5}">
                          <a16:colId xmlns:a16="http://schemas.microsoft.com/office/drawing/2014/main" val="3738005212"/>
                        </a:ext>
                      </a:extLst>
                    </a:gridCol>
                    <a:gridCol w="1828629">
                      <a:extLst>
                        <a:ext uri="{9D8B030D-6E8A-4147-A177-3AD203B41FA5}">
                          <a16:colId xmlns:a16="http://schemas.microsoft.com/office/drawing/2014/main" val="88814739"/>
                        </a:ext>
                      </a:extLst>
                    </a:gridCol>
                  </a:tblGrid>
                  <a:tr h="464998">
                    <a:tc grid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IN" sz="2400">
                              <a:solidFill>
                                <a:srgbClr val="C00000"/>
                              </a:solidFill>
                            </a:rPr>
                            <a:t>Prefix of a string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7530118"/>
                      </a:ext>
                    </a:extLst>
                  </a:tr>
                  <a:tr h="464998">
                    <a:tc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𝑠𝑡𝑟𝑖𝑛𝑔</m:t>
                              </m:r>
                            </m:oMath>
                          </a14:m>
                          <a:r>
                            <a:rPr lang="en-IN" sz="2400">
                              <a:solidFill>
                                <a:srgbClr val="C00000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6651670"/>
                      </a:ext>
                    </a:extLst>
                  </a:tr>
                  <a:tr h="4649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⊏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94962560"/>
                      </a:ext>
                    </a:extLst>
                  </a:tr>
                  <a:tr h="4649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𝑠𝑡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⊏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5243666"/>
                      </a:ext>
                    </a:extLst>
                  </a:tr>
                  <a:tr h="48356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𝑠𝑡𝑟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⊏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78004032"/>
                      </a:ext>
                    </a:extLst>
                  </a:tr>
                  <a:tr h="4649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𝑠𝑡𝑟𝑖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⊏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90003567"/>
                      </a:ext>
                    </a:extLst>
                  </a:tr>
                  <a:tr h="4649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𝑠𝑡𝑟𝑖𝑛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⊏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62041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8609859"/>
                  </p:ext>
                </p:extLst>
              </p:nvPr>
            </p:nvGraphicFramePr>
            <p:xfrm>
              <a:off x="6621068" y="1630941"/>
              <a:ext cx="4233672" cy="32735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5043">
                      <a:extLst>
                        <a:ext uri="{9D8B030D-6E8A-4147-A177-3AD203B41FA5}">
                          <a16:colId xmlns:a16="http://schemas.microsoft.com/office/drawing/2014/main" val="3738005212"/>
                        </a:ext>
                      </a:extLst>
                    </a:gridCol>
                    <a:gridCol w="1828629">
                      <a:extLst>
                        <a:ext uri="{9D8B030D-6E8A-4147-A177-3AD203B41FA5}">
                          <a16:colId xmlns:a16="http://schemas.microsoft.com/office/drawing/2014/main" val="88814739"/>
                        </a:ext>
                      </a:extLst>
                    </a:gridCol>
                  </a:tblGrid>
                  <a:tr h="464998">
                    <a:tc grid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IN" sz="2400">
                              <a:solidFill>
                                <a:srgbClr val="C00000"/>
                              </a:solidFill>
                            </a:rPr>
                            <a:t>Prefix of a string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7530118"/>
                      </a:ext>
                    </a:extLst>
                  </a:tr>
                  <a:tr h="464998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4" t="-106494" r="-288" b="-50389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b="1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6651670"/>
                      </a:ext>
                    </a:extLst>
                  </a:tr>
                  <a:tr h="4649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3" t="-209211" r="-76456" b="-4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32000" t="-209211" r="-667" b="-4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4962560"/>
                      </a:ext>
                    </a:extLst>
                  </a:tr>
                  <a:tr h="4649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3" t="-305195" r="-76456" b="-305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32000" t="-305195" r="-667" b="-305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5243666"/>
                      </a:ext>
                    </a:extLst>
                  </a:tr>
                  <a:tr h="483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3" t="-394937" r="-76456" b="-197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32000" t="-394937" r="-667" b="-1974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8004032"/>
                      </a:ext>
                    </a:extLst>
                  </a:tr>
                  <a:tr h="4649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3" t="-507792" r="-76456" b="-1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32000" t="-507792" r="-667" b="-102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0003567"/>
                      </a:ext>
                    </a:extLst>
                  </a:tr>
                  <a:tr h="4649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3" t="-615789" r="-76456" b="-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32000" t="-615789" r="-667" b="-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62041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Connector 5"/>
          <p:cNvCxnSpPr/>
          <p:nvPr/>
        </p:nvCxnSpPr>
        <p:spPr>
          <a:xfrm flipH="1">
            <a:off x="5853374" y="1088740"/>
            <a:ext cx="0" cy="50765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50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84325" y="1709738"/>
            <a:ext cx="10607675" cy="2852737"/>
          </a:xfrm>
        </p:spPr>
        <p:txBody>
          <a:bodyPr>
            <a:normAutofit/>
          </a:bodyPr>
          <a:lstStyle/>
          <a:p>
            <a:r>
              <a:rPr lang="en-US" sz="4000"/>
              <a:t>String Matching with Knuth-Morris-Pratt Algorithm</a:t>
            </a:r>
          </a:p>
        </p:txBody>
      </p:sp>
    </p:spTree>
    <p:extLst>
      <p:ext uri="{BB962C8B-B14F-4D97-AF65-F5344CB8AC3E}">
        <p14:creationId xmlns:p14="http://schemas.microsoft.com/office/powerpoint/2010/main" val="1760783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Introduction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</p:spPr>
        <p:txBody>
          <a:bodyPr>
            <a:normAutofit lnSpcReduction="10000"/>
          </a:bodyPr>
          <a:lstStyle/>
          <a:p>
            <a:r>
              <a:rPr lang="en-US"/>
              <a:t>The KMP algorithm relies on </a:t>
            </a:r>
            <a:r>
              <a:rPr lang="en-US">
                <a:solidFill>
                  <a:srgbClr val="AD1457"/>
                </a:solidFill>
              </a:rPr>
              <a:t>prefix function (π).</a:t>
            </a:r>
          </a:p>
          <a:p>
            <a:r>
              <a:rPr lang="en-US">
                <a:solidFill>
                  <a:srgbClr val="AD1457"/>
                </a:solidFill>
              </a:rPr>
              <a:t>Proper prefix: </a:t>
            </a:r>
            <a:r>
              <a:rPr lang="en-US"/>
              <a:t>All the characters in a string, with one or more cut off the end. “S”, “Sn”, “Sna”, and “Snap” are all the proper prefixes of “Snape”.</a:t>
            </a:r>
          </a:p>
          <a:p>
            <a:r>
              <a:rPr lang="en-US">
                <a:solidFill>
                  <a:srgbClr val="AD1457"/>
                </a:solidFill>
              </a:rPr>
              <a:t>Proper suffix: </a:t>
            </a:r>
            <a:r>
              <a:rPr lang="en-US"/>
              <a:t>All the characters in a string, with one or more cut off the beginning. “agrid”, “grid”, “rid”, “id”, and “d” are all proper suffixes of “Hagrid”.</a:t>
            </a:r>
          </a:p>
          <a:p>
            <a:r>
              <a:rPr lang="en-US"/>
              <a:t>KMP algorithm works as follows:</a:t>
            </a:r>
          </a:p>
          <a:p>
            <a:pPr marL="887412" lvl="1" indent="-342900"/>
            <a:r>
              <a:rPr lang="en-US"/>
              <a:t>Step-1: </a:t>
            </a:r>
            <a:r>
              <a:rPr lang="en-US">
                <a:solidFill>
                  <a:srgbClr val="AD1457"/>
                </a:solidFill>
              </a:rPr>
              <a:t>Calculate</a:t>
            </a:r>
            <a:r>
              <a:rPr lang="en-US"/>
              <a:t> Prefix Function</a:t>
            </a:r>
          </a:p>
          <a:p>
            <a:pPr marL="887412" lvl="1" indent="-342900"/>
            <a:r>
              <a:rPr lang="en-US"/>
              <a:t>Step-2: </a:t>
            </a:r>
            <a:r>
              <a:rPr lang="en-US">
                <a:solidFill>
                  <a:srgbClr val="AD1457"/>
                </a:solidFill>
              </a:rPr>
              <a:t>Match</a:t>
            </a:r>
            <a:r>
              <a:rPr lang="en-US"/>
              <a:t> Pattern with Text</a:t>
            </a:r>
          </a:p>
          <a:p>
            <a:pPr marL="887412" lvl="1" indent="-34290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0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IN"/>
              <a:t>Longest Common Prefix and Suffix</a:t>
            </a:r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595568"/>
              </p:ext>
            </p:extLst>
          </p:nvPr>
        </p:nvGraphicFramePr>
        <p:xfrm>
          <a:off x="2994698" y="1412776"/>
          <a:ext cx="4661215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2544549060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420822341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57169838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10121275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29944737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901701410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175626083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438334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sz="240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1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2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3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4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5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6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7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8821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Pattern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000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Prefix(</a:t>
                      </a:r>
                      <a:r>
                        <a:rPr lang="en-US"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π</a:t>
                      </a:r>
                      <a:r>
                        <a:rPr lang="en-IN"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903741"/>
                  </a:ext>
                </a:extLst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>
            <a:off x="4531515" y="980728"/>
            <a:ext cx="0" cy="5400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2995706" y="4257092"/>
            <a:ext cx="4489611" cy="6480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+mj-lt"/>
              </a:rPr>
              <a:t>We have no possible prefixes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994698" y="4977172"/>
            <a:ext cx="4489611" cy="6480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+mj-lt"/>
              </a:rPr>
              <a:t>We have no possible suffixes </a:t>
            </a:r>
          </a:p>
        </p:txBody>
      </p:sp>
      <p:sp>
        <p:nvSpPr>
          <p:cNvPr id="8" name="Rectangle 7"/>
          <p:cNvSpPr/>
          <p:nvPr/>
        </p:nvSpPr>
        <p:spPr>
          <a:xfrm>
            <a:off x="4351515" y="2382344"/>
            <a:ext cx="360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4824236" y="2382344"/>
            <a:ext cx="360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5318099" y="2382344"/>
            <a:ext cx="360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5790820" y="2382344"/>
            <a:ext cx="360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6274967" y="2382344"/>
            <a:ext cx="360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6754730" y="2382344"/>
            <a:ext cx="360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7237236" y="2382344"/>
            <a:ext cx="360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ounded Rectangle 14"/>
          <p:cNvSpPr/>
          <p:nvPr/>
        </p:nvSpPr>
        <p:spPr>
          <a:xfrm>
            <a:off x="5469423" y="3107196"/>
            <a:ext cx="497389" cy="6480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+mj-lt"/>
              </a:rPr>
              <a:t>a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015271" y="980728"/>
            <a:ext cx="0" cy="5400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5298437" y="3105872"/>
            <a:ext cx="852383" cy="6480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+mj-lt"/>
              </a:rPr>
              <a:t>ab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995706" y="4257092"/>
            <a:ext cx="4489611" cy="6480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+mj-lt"/>
              </a:rPr>
              <a:t>Possible prefix = a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994698" y="4977172"/>
            <a:ext cx="4489611" cy="6480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+mj-lt"/>
              </a:rPr>
              <a:t>Possible suffix = b 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498334" y="980728"/>
            <a:ext cx="0" cy="5400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982090" y="980728"/>
            <a:ext cx="0" cy="5400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464716" y="980728"/>
            <a:ext cx="0" cy="5400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948472" y="980728"/>
            <a:ext cx="0" cy="5400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7436824" y="980728"/>
            <a:ext cx="0" cy="5400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5318099" y="3104548"/>
            <a:ext cx="852383" cy="6480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+mj-lt"/>
              </a:rPr>
              <a:t>aba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003496" y="4267412"/>
            <a:ext cx="4489611" cy="6480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+mj-lt"/>
              </a:rPr>
              <a:t>Possible prefix = a, ab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002488" y="4987492"/>
            <a:ext cx="4489611" cy="6480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+mj-lt"/>
              </a:rPr>
              <a:t>Possible suffix = a, ba 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142394" y="3094228"/>
            <a:ext cx="1164468" cy="6480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>
                <a:solidFill>
                  <a:schemeClr val="tx1"/>
                </a:solidFill>
                <a:latin typeface="+mj-lt"/>
              </a:rPr>
              <a:t>abab</a:t>
            </a:r>
            <a:endParaRPr lang="en-IN" sz="2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011286" y="4279547"/>
            <a:ext cx="4489611" cy="6480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+mj-lt"/>
              </a:rPr>
              <a:t>Possible prefix = a, ab, aba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010278" y="4999627"/>
            <a:ext cx="4489611" cy="6480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+mj-lt"/>
              </a:rPr>
              <a:t>Possible suffix = b, ab, bab 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125806" y="3079004"/>
            <a:ext cx="1164468" cy="6480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>
                <a:solidFill>
                  <a:schemeClr val="tx1"/>
                </a:solidFill>
                <a:latin typeface="+mj-lt"/>
              </a:rPr>
              <a:t>ababa</a:t>
            </a:r>
            <a:endParaRPr lang="en-IN" sz="2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994698" y="4264323"/>
            <a:ext cx="4489611" cy="6480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+mj-lt"/>
              </a:rPr>
              <a:t>Possible prefix = a, ab, aba, abab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2993690" y="4984403"/>
            <a:ext cx="4489611" cy="6480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+mj-lt"/>
              </a:rPr>
              <a:t>Possible suffix = a, ba, aba, baba </a:t>
            </a:r>
          </a:p>
        </p:txBody>
      </p:sp>
    </p:spTree>
    <p:extLst>
      <p:ext uri="{BB962C8B-B14F-4D97-AF65-F5344CB8AC3E}">
        <p14:creationId xmlns:p14="http://schemas.microsoft.com/office/powerpoint/2010/main" val="291864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Calculate Prefix Function - Example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533273"/>
              </p:ext>
            </p:extLst>
          </p:nvPr>
        </p:nvGraphicFramePr>
        <p:xfrm>
          <a:off x="1367922" y="1180975"/>
          <a:ext cx="6469792" cy="1602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8724">
                  <a:extLst>
                    <a:ext uri="{9D8B030D-6E8A-4147-A177-3AD203B41FA5}">
                      <a16:colId xmlns:a16="http://schemas.microsoft.com/office/drawing/2014/main" val="4157395379"/>
                    </a:ext>
                  </a:extLst>
                </a:gridCol>
                <a:gridCol w="808724">
                  <a:extLst>
                    <a:ext uri="{9D8B030D-6E8A-4147-A177-3AD203B41FA5}">
                      <a16:colId xmlns:a16="http://schemas.microsoft.com/office/drawing/2014/main" val="1676240761"/>
                    </a:ext>
                  </a:extLst>
                </a:gridCol>
                <a:gridCol w="808724">
                  <a:extLst>
                    <a:ext uri="{9D8B030D-6E8A-4147-A177-3AD203B41FA5}">
                      <a16:colId xmlns:a16="http://schemas.microsoft.com/office/drawing/2014/main" val="2733759007"/>
                    </a:ext>
                  </a:extLst>
                </a:gridCol>
                <a:gridCol w="808724">
                  <a:extLst>
                    <a:ext uri="{9D8B030D-6E8A-4147-A177-3AD203B41FA5}">
                      <a16:colId xmlns:a16="http://schemas.microsoft.com/office/drawing/2014/main" val="3272912894"/>
                    </a:ext>
                  </a:extLst>
                </a:gridCol>
                <a:gridCol w="808724">
                  <a:extLst>
                    <a:ext uri="{9D8B030D-6E8A-4147-A177-3AD203B41FA5}">
                      <a16:colId xmlns:a16="http://schemas.microsoft.com/office/drawing/2014/main" val="494371180"/>
                    </a:ext>
                  </a:extLst>
                </a:gridCol>
                <a:gridCol w="808724">
                  <a:extLst>
                    <a:ext uri="{9D8B030D-6E8A-4147-A177-3AD203B41FA5}">
                      <a16:colId xmlns:a16="http://schemas.microsoft.com/office/drawing/2014/main" val="1035108413"/>
                    </a:ext>
                  </a:extLst>
                </a:gridCol>
                <a:gridCol w="808724">
                  <a:extLst>
                    <a:ext uri="{9D8B030D-6E8A-4147-A177-3AD203B41FA5}">
                      <a16:colId xmlns:a16="http://schemas.microsoft.com/office/drawing/2014/main" val="2733593413"/>
                    </a:ext>
                  </a:extLst>
                </a:gridCol>
                <a:gridCol w="808724">
                  <a:extLst>
                    <a:ext uri="{9D8B030D-6E8A-4147-A177-3AD203B41FA5}">
                      <a16:colId xmlns:a16="http://schemas.microsoft.com/office/drawing/2014/main" val="2684976021"/>
                    </a:ext>
                  </a:extLst>
                </a:gridCol>
              </a:tblGrid>
              <a:tr h="566256">
                <a:tc>
                  <a:txBody>
                    <a:bodyPr/>
                    <a:lstStyle/>
                    <a:p>
                      <a:pPr algn="ctr"/>
                      <a:endParaRPr lang="en-IN" sz="24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1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2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3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4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5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6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/>
                        <a:t>7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8455000"/>
                  </a:ext>
                </a:extLst>
              </a:tr>
              <a:tr h="484537">
                <a:tc>
                  <a:txBody>
                    <a:bodyPr/>
                    <a:lstStyle/>
                    <a:p>
                      <a:pPr algn="ctr"/>
                      <a:r>
                        <a:rPr lang="en-IN" sz="2400" b="1"/>
                        <a:t>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/>
                        <a:t>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/>
                        <a:t>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141251"/>
                  </a:ext>
                </a:extLst>
              </a:tr>
              <a:tr h="484537"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π</a:t>
                      </a:r>
                      <a:endParaRPr lang="en-IN" sz="2400" b="1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867107"/>
                  </a:ext>
                </a:extLst>
              </a:tr>
            </a:tbl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3158102" y="556172"/>
            <a:ext cx="360000" cy="822341"/>
            <a:chOff x="1005409" y="586217"/>
            <a:chExt cx="360000" cy="822341"/>
          </a:xfrm>
        </p:grpSpPr>
        <p:cxnSp>
          <p:nvCxnSpPr>
            <p:cNvPr id="26" name="Straight Arrow Connector 25"/>
            <p:cNvCxnSpPr/>
            <p:nvPr/>
          </p:nvCxnSpPr>
          <p:spPr>
            <a:xfrm flipH="1">
              <a:off x="1224598" y="1091723"/>
              <a:ext cx="0" cy="316835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005409" y="586217"/>
              <a:ext cx="36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>
                  <a:latin typeface="Cambria Math" panose="02040503050406030204" pitchFamily="18" charset="0"/>
                  <a:ea typeface="Cambria Math" panose="02040503050406030204" pitchFamily="18" charset="0"/>
                </a:rPr>
                <a:t>q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213576" y="635504"/>
            <a:ext cx="660917" cy="745213"/>
            <a:chOff x="5983749" y="3399774"/>
            <a:chExt cx="660917" cy="745213"/>
          </a:xfrm>
        </p:grpSpPr>
        <p:cxnSp>
          <p:nvCxnSpPr>
            <p:cNvPr id="29" name="Straight Arrow Connector 28"/>
            <p:cNvCxnSpPr/>
            <p:nvPr/>
          </p:nvCxnSpPr>
          <p:spPr>
            <a:xfrm flipH="1">
              <a:off x="6323332" y="3828152"/>
              <a:ext cx="0" cy="31683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983749" y="3399774"/>
              <a:ext cx="6609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>
                  <a:latin typeface="Cambria Math" panose="02040503050406030204" pitchFamily="18" charset="0"/>
                  <a:ea typeface="Cambria Math" panose="02040503050406030204" pitchFamily="18" charset="0"/>
                </a:rPr>
                <a:t>k+1</a:t>
              </a:r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408424" y="4292997"/>
            <a:ext cx="4319972" cy="12601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+mj-lt"/>
              </a:rPr>
              <a:t>Initially set </a:t>
            </a:r>
            <a:r>
              <a:rPr lang="en-US" sz="2400" b="1">
                <a:solidFill>
                  <a:schemeClr val="tx1"/>
                </a:solidFill>
              </a:rPr>
              <a:t>π[1] = 0</a:t>
            </a:r>
          </a:p>
          <a:p>
            <a:r>
              <a:rPr lang="en-US" sz="2400">
                <a:solidFill>
                  <a:schemeClr val="tx1"/>
                </a:solidFill>
                <a:latin typeface="+mj-lt"/>
              </a:rPr>
              <a:t>k is the longest prefix found</a:t>
            </a:r>
          </a:p>
          <a:p>
            <a:r>
              <a:rPr lang="en-US" sz="2400">
                <a:solidFill>
                  <a:schemeClr val="tx1"/>
                </a:solidFill>
                <a:latin typeface="+mj-lt"/>
              </a:rPr>
              <a:t>q is the current index of pattern</a:t>
            </a:r>
            <a:endParaRPr lang="en-IN" sz="2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53440" y="3555645"/>
            <a:ext cx="1393633" cy="4680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  =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66981" y="3007641"/>
            <a:ext cx="1393633" cy="4680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  = 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216388" y="3007641"/>
            <a:ext cx="548640" cy="45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>
                <a:solidFill>
                  <a:srgbClr val="AD145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216388" y="3555645"/>
            <a:ext cx="548640" cy="45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>
                <a:solidFill>
                  <a:srgbClr val="AD145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216388" y="3555645"/>
            <a:ext cx="548640" cy="45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>
                <a:solidFill>
                  <a:srgbClr val="AD145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37" name="Flowchart: Decision 36"/>
          <p:cNvSpPr/>
          <p:nvPr/>
        </p:nvSpPr>
        <p:spPr>
          <a:xfrm>
            <a:off x="6509310" y="2813456"/>
            <a:ext cx="4283968" cy="1044116"/>
          </a:xfrm>
          <a:prstGeom prst="flowChartDecisi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P[k+1]==P[q]</a:t>
            </a:r>
          </a:p>
        </p:txBody>
      </p:sp>
      <p:sp>
        <p:nvSpPr>
          <p:cNvPr id="38" name="Flowchart: Decision 37"/>
          <p:cNvSpPr/>
          <p:nvPr/>
        </p:nvSpPr>
        <p:spPr>
          <a:xfrm>
            <a:off x="5338926" y="3857795"/>
            <a:ext cx="1584176" cy="576064"/>
          </a:xfrm>
          <a:prstGeom prst="flowChartDecisi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k&gt;0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793278" y="4748409"/>
            <a:ext cx="1224136" cy="5400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k=k+1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815090" y="4758370"/>
            <a:ext cx="1224136" cy="5400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k=</a:t>
            </a:r>
            <a:r>
              <a:rPr lang="el-G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[k]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039226" y="6017812"/>
            <a:ext cx="1224136" cy="5400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[q]=k</a:t>
            </a:r>
          </a:p>
        </p:txBody>
      </p:sp>
      <p:cxnSp>
        <p:nvCxnSpPr>
          <p:cNvPr id="42" name="Elbow Connector 41"/>
          <p:cNvCxnSpPr>
            <a:stCxn id="37" idx="1"/>
            <a:endCxn id="38" idx="0"/>
          </p:cNvCxnSpPr>
          <p:nvPr/>
        </p:nvCxnSpPr>
        <p:spPr>
          <a:xfrm rot="10800000" flipV="1">
            <a:off x="6131014" y="3335513"/>
            <a:ext cx="378296" cy="5222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37" idx="3"/>
            <a:endCxn id="39" idx="0"/>
          </p:cNvCxnSpPr>
          <p:nvPr/>
        </p:nvCxnSpPr>
        <p:spPr>
          <a:xfrm>
            <a:off x="10793278" y="3335514"/>
            <a:ext cx="612068" cy="14128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38" idx="3"/>
            <a:endCxn id="40" idx="0"/>
          </p:cNvCxnSpPr>
          <p:nvPr/>
        </p:nvCxnSpPr>
        <p:spPr>
          <a:xfrm>
            <a:off x="6923102" y="4145827"/>
            <a:ext cx="504056" cy="6125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38" idx="1"/>
            <a:endCxn id="41" idx="1"/>
          </p:cNvCxnSpPr>
          <p:nvPr/>
        </p:nvCxnSpPr>
        <p:spPr>
          <a:xfrm rot="10800000" flipH="1" flipV="1">
            <a:off x="5338926" y="4145826"/>
            <a:ext cx="2700300" cy="2142015"/>
          </a:xfrm>
          <a:prstGeom prst="bentConnector3">
            <a:avLst>
              <a:gd name="adj1" fmla="val -84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39" idx="2"/>
            <a:endCxn id="41" idx="3"/>
          </p:cNvCxnSpPr>
          <p:nvPr/>
        </p:nvCxnSpPr>
        <p:spPr>
          <a:xfrm rot="5400000">
            <a:off x="9834668" y="4717163"/>
            <a:ext cx="999373" cy="21419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40" idx="3"/>
            <a:endCxn id="37" idx="2"/>
          </p:cNvCxnSpPr>
          <p:nvPr/>
        </p:nvCxnSpPr>
        <p:spPr>
          <a:xfrm flipV="1">
            <a:off x="8039226" y="3857572"/>
            <a:ext cx="612068" cy="11708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748146" y="2908571"/>
            <a:ext cx="702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/>
              <a:t>true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836292" y="3762844"/>
            <a:ext cx="702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/>
              <a:t>true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954635" y="2908571"/>
            <a:ext cx="702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/>
              <a:t>false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23850" y="3684467"/>
            <a:ext cx="702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/>
              <a:t>false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216388" y="3555645"/>
            <a:ext cx="548640" cy="45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>
                <a:solidFill>
                  <a:srgbClr val="AD145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216388" y="3555645"/>
            <a:ext cx="548640" cy="45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>
                <a:solidFill>
                  <a:srgbClr val="AD145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216388" y="3555645"/>
            <a:ext cx="548640" cy="45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>
                <a:solidFill>
                  <a:srgbClr val="AD145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216388" y="3555645"/>
            <a:ext cx="548640" cy="45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>
                <a:solidFill>
                  <a:srgbClr val="AD145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216388" y="3007641"/>
            <a:ext cx="548640" cy="45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>
                <a:solidFill>
                  <a:srgbClr val="AD145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393576" y="2339789"/>
            <a:ext cx="4034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3191432" y="2330825"/>
            <a:ext cx="4034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3989291" y="2321860"/>
            <a:ext cx="4034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4840938" y="2366684"/>
            <a:ext cx="4034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216388" y="3007641"/>
            <a:ext cx="548640" cy="45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>
                <a:solidFill>
                  <a:srgbClr val="AD145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611902" y="2344272"/>
            <a:ext cx="4034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216388" y="3007641"/>
            <a:ext cx="548640" cy="45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>
                <a:solidFill>
                  <a:srgbClr val="AD145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80" name="Rectangle 79"/>
          <p:cNvSpPr/>
          <p:nvPr/>
        </p:nvSpPr>
        <p:spPr>
          <a:xfrm>
            <a:off x="1216388" y="3007641"/>
            <a:ext cx="548640" cy="45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>
                <a:solidFill>
                  <a:srgbClr val="AD145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216388" y="3007641"/>
            <a:ext cx="548640" cy="45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>
                <a:solidFill>
                  <a:srgbClr val="AD145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2218776" y="626910"/>
            <a:ext cx="660917" cy="745213"/>
            <a:chOff x="5983749" y="3399774"/>
            <a:chExt cx="660917" cy="745213"/>
          </a:xfrm>
        </p:grpSpPr>
        <p:cxnSp>
          <p:nvCxnSpPr>
            <p:cNvPr id="82" name="Straight Arrow Connector 81"/>
            <p:cNvCxnSpPr/>
            <p:nvPr/>
          </p:nvCxnSpPr>
          <p:spPr>
            <a:xfrm flipH="1">
              <a:off x="6323332" y="3828152"/>
              <a:ext cx="0" cy="3168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5983749" y="3399774"/>
              <a:ext cx="6609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>
                  <a:latin typeface="Cambria Math" panose="02040503050406030204" pitchFamily="18" charset="0"/>
                  <a:ea typeface="Cambria Math" panose="02040503050406030204" pitchFamily="18" charset="0"/>
                </a:rPr>
                <a:t>k+1</a:t>
              </a: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6476997" y="2375649"/>
            <a:ext cx="4034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7259889" y="622949"/>
            <a:ext cx="360000" cy="822341"/>
            <a:chOff x="1005409" y="586217"/>
            <a:chExt cx="360000" cy="822341"/>
          </a:xfrm>
        </p:grpSpPr>
        <p:cxnSp>
          <p:nvCxnSpPr>
            <p:cNvPr id="86" name="Straight Arrow Connector 85"/>
            <p:cNvCxnSpPr/>
            <p:nvPr/>
          </p:nvCxnSpPr>
          <p:spPr>
            <a:xfrm flipH="1">
              <a:off x="1185409" y="1091723"/>
              <a:ext cx="0" cy="316835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1005409" y="586217"/>
              <a:ext cx="36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>
                  <a:latin typeface="Cambria Math" panose="02040503050406030204" pitchFamily="18" charset="0"/>
                  <a:ea typeface="Cambria Math" panose="02040503050406030204" pitchFamily="18" charset="0"/>
                </a:rPr>
                <a:t>q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7221068" y="2366684"/>
            <a:ext cx="4034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8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xit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1" presetClass="emph" presetSubtype="0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mph" presetSubtype="2" dur="1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mph" presetSubtype="2" dur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7" presetClass="emph" presetSubtype="0" dur="500" repeatCount="indefinite" fill="remove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18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19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63" presetClass="path" presetSubtype="0" dur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06 -2.22222E-06 L 0.06601 0.00023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1" presetClass="emph" presetSubtype="0" dur="5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mph" presetSubtype="2" dur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D9A7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7" presetClass="emph" presetSubtype="0" dur="500" repeatCount="indefinite" fill="remove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46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7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8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63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06 -7.40741E-07 L 0.0651 -0.00602" pathEditMode="relative" rAng="0" ptsTypes="AA">
                                      <p:cBhvr>
                                        <p:cTn id="16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9" y="0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63" presetClass="path" presetSubtype="0" dur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01 0.00023 L 0.13437 0.00023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7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1" presetClass="emph" presetSubtype="0" dur="5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7" presetClass="emph" presetSubtype="0" dur="500" repeatCount="indefinite" fill="remove" grpId="2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80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1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2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3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63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1 -0.00602 L 0.13112 -0.00579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0" y="-208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63" presetClass="path" presetSubtype="0" dur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437 0.00023 L 0.20052 0.00209" pathEditMode="relative" rAng="0" ptsTypes="AA">
                                      <p:cBhvr>
                                        <p:cTn id="1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63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112 -0.00579 L 0.19948 -0.00579" pathEditMode="relative" rAng="0" ptsTypes="AA">
                                      <p:cBhvr>
                                        <p:cTn id="22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1" y="-208"/>
                                    </p:animMotion>
                                  </p:childTnLst>
                                </p:cTn>
                              </p:par>
                              <p:par>
                                <p:cTn id="222" presetID="63" presetClass="path" presetSubtype="0" dur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052 0.00209 L 0.26679 0.00417" pathEditMode="relative" rAng="0" ptsTypes="AA">
                                      <p:cBhvr>
                                        <p:cTn id="22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 nodeType="clickPar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7" presetClass="emph" presetSubtype="0" dur="500" repeatCount="indefinite" fill="remove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227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8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9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0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 nodeType="clickPar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35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48 -0.00579 L 0.0651 -0.00602" pathEditMode="relative" rAng="0" ptsTypes="AA">
                                      <p:cBhvr>
                                        <p:cTn id="23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15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 nodeType="clickPar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1" presetClass="emph" presetSubtype="0" dur="5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 nodeType="clickPar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7" presetClass="emph" presetSubtype="0" dur="500" fill="remove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0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51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2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3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 nodeType="clickPar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7" presetClass="emph" presetSubtype="0" dur="500" repeatCount="indefinite" fill="remove" grpId="2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269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0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1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2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 nodeType="clickPar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 nodeType="clickPar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 nodeType="clickPar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 nodeType="clickPar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7" grpId="1" animBg="1"/>
      <p:bldP spid="37" grpId="2" animBg="1"/>
      <p:bldP spid="37" grpId="3" animBg="1"/>
      <p:bldP spid="37" grpId="4" animBg="1"/>
      <p:bldP spid="38" grpId="0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8" grpId="0"/>
      <p:bldP spid="48" grpId="1"/>
      <p:bldP spid="49" grpId="0"/>
      <p:bldP spid="50" grpId="0"/>
      <p:bldP spid="50" grpId="1"/>
      <p:bldP spid="51" grpId="0"/>
      <p:bldP spid="51" grpId="1"/>
      <p:bldP spid="54" grpId="0" animBg="1"/>
      <p:bldP spid="55" grpId="0" animBg="1"/>
      <p:bldP spid="57" grpId="0" animBg="1"/>
      <p:bldP spid="60" grpId="0" animBg="1"/>
      <p:bldP spid="61" grpId="0" animBg="1"/>
      <p:bldP spid="74" grpId="0" animBg="1"/>
      <p:bldP spid="75" grpId="0" animBg="1"/>
      <p:bldP spid="76" grpId="0" animBg="1"/>
      <p:bldP spid="77" grpId="0" animBg="1"/>
      <p:bldP spid="53" grpId="0" animBg="1"/>
      <p:bldP spid="78" grpId="0" animBg="1"/>
      <p:bldP spid="56" grpId="0" animBg="1"/>
      <p:bldP spid="80" grpId="0" animBg="1"/>
      <p:bldP spid="59" grpId="0" animBg="1"/>
      <p:bldP spid="84" grpId="0" animBg="1"/>
      <p:bldP spid="8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KMP- Compute Prefix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  <a:solidFill>
            <a:srgbClr val="424242"/>
          </a:solidFill>
        </p:spPr>
        <p:txBody>
          <a:bodyPr/>
          <a:lstStyle/>
          <a:p>
            <a:pPr marL="0" indent="0">
              <a:buNone/>
            </a:pPr>
            <a:r>
              <a:rPr lang="en-US" sz="2200">
                <a:solidFill>
                  <a:srgbClr val="00B0F0"/>
                </a:solidFill>
              </a:rPr>
              <a:t>COMPUTE-PREFIX-FUNCTION(P)</a:t>
            </a:r>
          </a:p>
          <a:p>
            <a:pPr marL="544512" lvl="1" indent="0">
              <a:buNone/>
            </a:pPr>
            <a:r>
              <a:rPr lang="en-US" sz="2200">
                <a:solidFill>
                  <a:srgbClr val="F6E7E6"/>
                </a:solidFill>
              </a:rPr>
              <a:t>m ← length[P]</a:t>
            </a:r>
          </a:p>
          <a:p>
            <a:pPr marL="544512" lvl="1" indent="0">
              <a:buNone/>
            </a:pPr>
            <a:r>
              <a:rPr lang="el-GR" sz="2200">
                <a:solidFill>
                  <a:srgbClr val="F6E7E6"/>
                </a:solidFill>
              </a:rPr>
              <a:t>π[1] ← 0</a:t>
            </a:r>
          </a:p>
          <a:p>
            <a:pPr marL="544512" lvl="1" indent="0">
              <a:buNone/>
            </a:pPr>
            <a:r>
              <a:rPr lang="en-US" sz="2200">
                <a:solidFill>
                  <a:srgbClr val="F6E7E6"/>
                </a:solidFill>
              </a:rPr>
              <a:t>k ← 0</a:t>
            </a:r>
          </a:p>
          <a:p>
            <a:pPr marL="544512" lvl="1" indent="0">
              <a:buNone/>
            </a:pPr>
            <a:r>
              <a:rPr lang="en-US" sz="2200">
                <a:solidFill>
                  <a:srgbClr val="F6E7E6"/>
                </a:solidFill>
              </a:rPr>
              <a:t>for q ← 2 to m</a:t>
            </a:r>
          </a:p>
          <a:p>
            <a:pPr marL="544512" lvl="1" indent="0">
              <a:buNone/>
            </a:pPr>
            <a:r>
              <a:rPr lang="en-US" sz="2200">
                <a:solidFill>
                  <a:srgbClr val="F6E7E6"/>
                </a:solidFill>
              </a:rPr>
              <a:t>       while k &gt; 0 and P[k + 1] ≠ P[q]</a:t>
            </a:r>
          </a:p>
          <a:p>
            <a:pPr marL="544512" lvl="1" indent="0">
              <a:buNone/>
            </a:pPr>
            <a:r>
              <a:rPr lang="en-US" sz="2200">
                <a:solidFill>
                  <a:srgbClr val="F6E7E6"/>
                </a:solidFill>
              </a:rPr>
              <a:t>	     	k ← </a:t>
            </a:r>
            <a:r>
              <a:rPr lang="el-GR" sz="2200">
                <a:solidFill>
                  <a:srgbClr val="F6E7E6"/>
                </a:solidFill>
              </a:rPr>
              <a:t>π[</a:t>
            </a:r>
            <a:r>
              <a:rPr lang="en-US" sz="2200">
                <a:solidFill>
                  <a:srgbClr val="F6E7E6"/>
                </a:solidFill>
              </a:rPr>
              <a:t>k]</a:t>
            </a:r>
          </a:p>
          <a:p>
            <a:pPr marL="544512" lvl="1" indent="0">
              <a:buNone/>
            </a:pPr>
            <a:r>
              <a:rPr lang="en-US" sz="2200">
                <a:solidFill>
                  <a:srgbClr val="F6E7E6"/>
                </a:solidFill>
              </a:rPr>
              <a:t>        end while</a:t>
            </a:r>
          </a:p>
          <a:p>
            <a:pPr marL="544512" lvl="1" indent="0">
              <a:buNone/>
            </a:pPr>
            <a:r>
              <a:rPr lang="en-US" sz="2200">
                <a:solidFill>
                  <a:srgbClr val="F6E7E6"/>
                </a:solidFill>
              </a:rPr>
              <a:t>        if P[k + 1] == P[q] then</a:t>
            </a:r>
          </a:p>
          <a:p>
            <a:pPr marL="544512" lvl="1" indent="0">
              <a:buNone/>
            </a:pPr>
            <a:r>
              <a:rPr lang="en-US" sz="2200">
                <a:solidFill>
                  <a:srgbClr val="F6E7E6"/>
                </a:solidFill>
              </a:rPr>
              <a:t>              	k ← k + 1</a:t>
            </a:r>
          </a:p>
          <a:p>
            <a:pPr marL="544512" lvl="1" indent="0">
              <a:buNone/>
            </a:pPr>
            <a:r>
              <a:rPr lang="en-US" sz="2200">
                <a:solidFill>
                  <a:srgbClr val="F6E7E6"/>
                </a:solidFill>
              </a:rPr>
              <a:t>        end if</a:t>
            </a:r>
          </a:p>
          <a:p>
            <a:pPr marL="544512" lvl="1" indent="0">
              <a:buNone/>
            </a:pPr>
            <a:r>
              <a:rPr lang="en-US" sz="2200">
                <a:solidFill>
                  <a:srgbClr val="F6E7E6"/>
                </a:solidFill>
              </a:rPr>
              <a:t>        	</a:t>
            </a:r>
            <a:r>
              <a:rPr lang="el-GR" sz="2200">
                <a:solidFill>
                  <a:srgbClr val="F6E7E6"/>
                </a:solidFill>
              </a:rPr>
              <a:t>π[</a:t>
            </a:r>
            <a:r>
              <a:rPr lang="en-US" sz="2200">
                <a:solidFill>
                  <a:srgbClr val="F6E7E6"/>
                </a:solidFill>
              </a:rPr>
              <a:t>q] ← k </a:t>
            </a:r>
          </a:p>
          <a:p>
            <a:pPr marL="544512" lvl="1" indent="0">
              <a:buNone/>
            </a:pPr>
            <a:r>
              <a:rPr lang="en-US" sz="2200">
                <a:solidFill>
                  <a:srgbClr val="F6E7E6"/>
                </a:solidFill>
              </a:rPr>
              <a:t>return </a:t>
            </a:r>
            <a:r>
              <a:rPr lang="el-GR" sz="2200">
                <a:solidFill>
                  <a:srgbClr val="F6E7E6"/>
                </a:solidFill>
              </a:rPr>
              <a:t>π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50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KMP String Matching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50337"/>
              </p:ext>
            </p:extLst>
          </p:nvPr>
        </p:nvGraphicFramePr>
        <p:xfrm>
          <a:off x="7170471" y="637178"/>
          <a:ext cx="466121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2544549060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420822341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57169838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10121275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29944737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901701410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175626083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438334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sz="160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1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2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3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4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5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6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7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8821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Pattern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000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Prefix(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π</a:t>
                      </a:r>
                      <a:r>
                        <a:rPr lang="en-IN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90374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168767"/>
              </p:ext>
            </p:extLst>
          </p:nvPr>
        </p:nvGraphicFramePr>
        <p:xfrm>
          <a:off x="-16480" y="1664804"/>
          <a:ext cx="5715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409372615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1644276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97757107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3305055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91506022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22142362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38254806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9779428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04507777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8001304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17052426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79444502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25076212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26053795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32613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19173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63250" y="2384492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744850" y="2384492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c</a:t>
            </a:r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1126450" y="2384492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1508050" y="2384492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c</a:t>
            </a:r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1890464" y="2384492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2271250" y="2384492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g</a:t>
            </a:r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2652036" y="2384492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t</a:t>
            </a:r>
            <a:endParaRPr lang="en-IN"/>
          </a:p>
        </p:txBody>
      </p:sp>
      <p:sp>
        <p:nvSpPr>
          <p:cNvPr id="13" name="Rounded Rectangular Callout 12"/>
          <p:cNvSpPr/>
          <p:nvPr/>
        </p:nvSpPr>
        <p:spPr>
          <a:xfrm>
            <a:off x="3923928" y="2245540"/>
            <a:ext cx="3246543" cy="596152"/>
          </a:xfrm>
          <a:prstGeom prst="wedgeRoundRectCallout">
            <a:avLst>
              <a:gd name="adj1" fmla="val -67307"/>
              <a:gd name="adj2" fmla="val 914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</a:rPr>
              <a:t>Mismatch ?</a:t>
            </a:r>
          </a:p>
          <a:p>
            <a:r>
              <a:rPr lang="en-IN" sz="2000" dirty="0">
                <a:solidFill>
                  <a:schemeClr val="tx1"/>
                </a:solidFill>
              </a:rPr>
              <a:t>Check value in prefix table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4644008" y="2894344"/>
            <a:ext cx="3159464" cy="606664"/>
          </a:xfrm>
          <a:prstGeom prst="wedgeRoundRectCallout">
            <a:avLst>
              <a:gd name="adj1" fmla="val -63783"/>
              <a:gd name="adj2" fmla="val -881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</a:rPr>
              <a:t>We can skip 2 shifts</a:t>
            </a:r>
          </a:p>
          <a:p>
            <a:r>
              <a:rPr lang="en-IN" sz="2000" dirty="0">
                <a:solidFill>
                  <a:schemeClr val="tx1"/>
                </a:solidFill>
              </a:rPr>
              <a:t>(Skip unnecessary shifts) </a:t>
            </a:r>
          </a:p>
        </p:txBody>
      </p:sp>
      <p:cxnSp>
        <p:nvCxnSpPr>
          <p:cNvPr id="15" name="Straight Connector 14"/>
          <p:cNvCxnSpPr>
            <a:stCxn id="6" idx="0"/>
          </p:cNvCxnSpPr>
          <p:nvPr/>
        </p:nvCxnSpPr>
        <p:spPr>
          <a:xfrm flipH="1" flipV="1">
            <a:off x="554050" y="2122004"/>
            <a:ext cx="0" cy="262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932778" y="2117192"/>
            <a:ext cx="0" cy="262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1314378" y="2117192"/>
            <a:ext cx="0" cy="262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reeform 17"/>
          <p:cNvSpPr/>
          <p:nvPr/>
        </p:nvSpPr>
        <p:spPr>
          <a:xfrm>
            <a:off x="1588214" y="2122436"/>
            <a:ext cx="173736" cy="262448"/>
          </a:xfrm>
          <a:custGeom>
            <a:avLst/>
            <a:gdLst>
              <a:gd name="connsiteX0" fmla="*/ 109728 w 173736"/>
              <a:gd name="connsiteY0" fmla="*/ 0 h 399288"/>
              <a:gd name="connsiteX1" fmla="*/ 0 w 173736"/>
              <a:gd name="connsiteY1" fmla="*/ 198120 h 399288"/>
              <a:gd name="connsiteX2" fmla="*/ 173736 w 173736"/>
              <a:gd name="connsiteY2" fmla="*/ 198120 h 399288"/>
              <a:gd name="connsiteX3" fmla="*/ 109728 w 173736"/>
              <a:gd name="connsiteY3" fmla="*/ 399288 h 39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736" h="399288">
                <a:moveTo>
                  <a:pt x="109728" y="0"/>
                </a:moveTo>
                <a:lnTo>
                  <a:pt x="0" y="198120"/>
                </a:lnTo>
                <a:lnTo>
                  <a:pt x="173736" y="198120"/>
                </a:lnTo>
                <a:lnTo>
                  <a:pt x="109728" y="399288"/>
                </a:lnTo>
              </a:path>
            </a:pathLst>
          </a:custGeom>
          <a:noFill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9501078" y="1003053"/>
            <a:ext cx="365760" cy="36576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0" name="Group 19"/>
          <p:cNvGrpSpPr/>
          <p:nvPr/>
        </p:nvGrpSpPr>
        <p:grpSpPr>
          <a:xfrm>
            <a:off x="741499" y="2926676"/>
            <a:ext cx="2670386" cy="457200"/>
            <a:chOff x="519018" y="2999262"/>
            <a:chExt cx="2670386" cy="457200"/>
          </a:xfrm>
        </p:grpSpPr>
        <p:sp>
          <p:nvSpPr>
            <p:cNvPr id="21" name="TextBox 20"/>
            <p:cNvSpPr txBox="1"/>
            <p:nvPr/>
          </p:nvSpPr>
          <p:spPr>
            <a:xfrm>
              <a:off x="519018" y="2999262"/>
              <a:ext cx="3816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2400"/>
                <a:t>a</a:t>
              </a:r>
              <a:endParaRPr lang="en-IN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00618" y="2999262"/>
              <a:ext cx="3816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2400"/>
                <a:t>c</a:t>
              </a:r>
              <a:endParaRPr lang="en-IN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82218" y="2999262"/>
              <a:ext cx="3816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2400"/>
                <a:t>a</a:t>
              </a:r>
              <a:endParaRPr lang="en-IN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63818" y="2999262"/>
              <a:ext cx="3816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2400"/>
                <a:t>c</a:t>
              </a:r>
              <a:endParaRPr lang="en-IN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46232" y="2999262"/>
              <a:ext cx="3816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2400"/>
                <a:t>a</a:t>
              </a:r>
              <a:endParaRPr lang="en-IN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27018" y="2999262"/>
              <a:ext cx="3816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2400"/>
                <a:t>g</a:t>
              </a:r>
              <a:endParaRPr lang="en-IN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07804" y="2999262"/>
              <a:ext cx="3816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2400"/>
                <a:t>t</a:t>
              </a:r>
              <a:endParaRPr lang="en-IN"/>
            </a:p>
          </p:txBody>
        </p:sp>
      </p:grp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013367"/>
              </p:ext>
            </p:extLst>
          </p:nvPr>
        </p:nvGraphicFramePr>
        <p:xfrm>
          <a:off x="-22200" y="3753036"/>
          <a:ext cx="5715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409372615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1644276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97757107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3305055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91506022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22142362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38254806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9779428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04507777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8001304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17052426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79444502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25076212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26053795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32613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191738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1153271" y="4472724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31" name="TextBox 30"/>
          <p:cNvSpPr txBox="1"/>
          <p:nvPr/>
        </p:nvSpPr>
        <p:spPr>
          <a:xfrm>
            <a:off x="1534871" y="4472724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c</a:t>
            </a:r>
            <a:endParaRPr lang="en-IN"/>
          </a:p>
        </p:txBody>
      </p:sp>
      <p:sp>
        <p:nvSpPr>
          <p:cNvPr id="32" name="TextBox 31"/>
          <p:cNvSpPr txBox="1"/>
          <p:nvPr/>
        </p:nvSpPr>
        <p:spPr>
          <a:xfrm>
            <a:off x="1916471" y="4472724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33" name="TextBox 32"/>
          <p:cNvSpPr txBox="1"/>
          <p:nvPr/>
        </p:nvSpPr>
        <p:spPr>
          <a:xfrm>
            <a:off x="2298071" y="4472724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c</a:t>
            </a:r>
            <a:endParaRPr lang="en-IN"/>
          </a:p>
        </p:txBody>
      </p:sp>
      <p:sp>
        <p:nvSpPr>
          <p:cNvPr id="34" name="TextBox 33"/>
          <p:cNvSpPr txBox="1"/>
          <p:nvPr/>
        </p:nvSpPr>
        <p:spPr>
          <a:xfrm>
            <a:off x="2680485" y="4472724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35" name="TextBox 34"/>
          <p:cNvSpPr txBox="1"/>
          <p:nvPr/>
        </p:nvSpPr>
        <p:spPr>
          <a:xfrm>
            <a:off x="3061271" y="4472724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g</a:t>
            </a:r>
            <a:endParaRPr lang="en-IN"/>
          </a:p>
        </p:txBody>
      </p:sp>
      <p:sp>
        <p:nvSpPr>
          <p:cNvPr id="36" name="TextBox 35"/>
          <p:cNvSpPr txBox="1"/>
          <p:nvPr/>
        </p:nvSpPr>
        <p:spPr>
          <a:xfrm>
            <a:off x="3442057" y="4472724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t</a:t>
            </a:r>
            <a:endParaRPr lang="en-IN"/>
          </a:p>
        </p:txBody>
      </p:sp>
      <p:sp>
        <p:nvSpPr>
          <p:cNvPr id="37" name="Freeform 36"/>
          <p:cNvSpPr/>
          <p:nvPr/>
        </p:nvSpPr>
        <p:spPr>
          <a:xfrm>
            <a:off x="1599357" y="4210276"/>
            <a:ext cx="173736" cy="262448"/>
          </a:xfrm>
          <a:custGeom>
            <a:avLst/>
            <a:gdLst>
              <a:gd name="connsiteX0" fmla="*/ 109728 w 173736"/>
              <a:gd name="connsiteY0" fmla="*/ 0 h 399288"/>
              <a:gd name="connsiteX1" fmla="*/ 0 w 173736"/>
              <a:gd name="connsiteY1" fmla="*/ 198120 h 399288"/>
              <a:gd name="connsiteX2" fmla="*/ 173736 w 173736"/>
              <a:gd name="connsiteY2" fmla="*/ 198120 h 399288"/>
              <a:gd name="connsiteX3" fmla="*/ 109728 w 173736"/>
              <a:gd name="connsiteY3" fmla="*/ 399288 h 39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736" h="399288">
                <a:moveTo>
                  <a:pt x="109728" y="0"/>
                </a:moveTo>
                <a:lnTo>
                  <a:pt x="0" y="198120"/>
                </a:lnTo>
                <a:lnTo>
                  <a:pt x="173736" y="198120"/>
                </a:lnTo>
                <a:lnTo>
                  <a:pt x="109728" y="399288"/>
                </a:lnTo>
              </a:path>
            </a:pathLst>
          </a:custGeom>
          <a:noFill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ounded Rectangular Callout 37"/>
          <p:cNvSpPr/>
          <p:nvPr/>
        </p:nvSpPr>
        <p:spPr>
          <a:xfrm>
            <a:off x="5076055" y="4341500"/>
            <a:ext cx="3284173" cy="596152"/>
          </a:xfrm>
          <a:prstGeom prst="wedgeRoundRectCallout">
            <a:avLst>
              <a:gd name="adj1" fmla="val -62430"/>
              <a:gd name="adj2" fmla="val 1352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</a:rPr>
              <a:t>Mismatch ?</a:t>
            </a:r>
          </a:p>
          <a:p>
            <a:r>
              <a:rPr lang="en-IN" sz="2000" dirty="0">
                <a:solidFill>
                  <a:schemeClr val="tx1"/>
                </a:solidFill>
              </a:rPr>
              <a:t>Check value in prefix table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560200" y="1011761"/>
            <a:ext cx="365760" cy="36576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913905"/>
              </p:ext>
            </p:extLst>
          </p:nvPr>
        </p:nvGraphicFramePr>
        <p:xfrm>
          <a:off x="-18119" y="5231475"/>
          <a:ext cx="5715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409372615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1644276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97757107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3305055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91506022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22142362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38254806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9779428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04507777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8001304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17052426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79444502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25076212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26053795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32613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191738"/>
                  </a:ext>
                </a:extLst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1482235" y="5946200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42" name="TextBox 41"/>
          <p:cNvSpPr txBox="1"/>
          <p:nvPr/>
        </p:nvSpPr>
        <p:spPr>
          <a:xfrm>
            <a:off x="1863835" y="5946200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c</a:t>
            </a:r>
            <a:endParaRPr lang="en-IN"/>
          </a:p>
        </p:txBody>
      </p:sp>
      <p:sp>
        <p:nvSpPr>
          <p:cNvPr id="43" name="TextBox 42"/>
          <p:cNvSpPr txBox="1"/>
          <p:nvPr/>
        </p:nvSpPr>
        <p:spPr>
          <a:xfrm>
            <a:off x="2245435" y="5946200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44" name="TextBox 43"/>
          <p:cNvSpPr txBox="1"/>
          <p:nvPr/>
        </p:nvSpPr>
        <p:spPr>
          <a:xfrm>
            <a:off x="2627035" y="5946200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c</a:t>
            </a:r>
            <a:endParaRPr lang="en-IN"/>
          </a:p>
        </p:txBody>
      </p:sp>
      <p:sp>
        <p:nvSpPr>
          <p:cNvPr id="45" name="TextBox 44"/>
          <p:cNvSpPr txBox="1"/>
          <p:nvPr/>
        </p:nvSpPr>
        <p:spPr>
          <a:xfrm>
            <a:off x="3009449" y="5946200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46" name="TextBox 45"/>
          <p:cNvSpPr txBox="1"/>
          <p:nvPr/>
        </p:nvSpPr>
        <p:spPr>
          <a:xfrm>
            <a:off x="3390235" y="5946200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g</a:t>
            </a:r>
            <a:endParaRPr lang="en-IN"/>
          </a:p>
        </p:txBody>
      </p:sp>
      <p:sp>
        <p:nvSpPr>
          <p:cNvPr id="47" name="TextBox 46"/>
          <p:cNvSpPr txBox="1"/>
          <p:nvPr/>
        </p:nvSpPr>
        <p:spPr>
          <a:xfrm>
            <a:off x="3771021" y="5946200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t</a:t>
            </a:r>
            <a:endParaRPr lang="en-IN"/>
          </a:p>
        </p:txBody>
      </p:sp>
      <p:sp>
        <p:nvSpPr>
          <p:cNvPr id="48" name="Multiply 47"/>
          <p:cNvSpPr/>
          <p:nvPr/>
        </p:nvSpPr>
        <p:spPr>
          <a:xfrm>
            <a:off x="107871" y="2926676"/>
            <a:ext cx="504056" cy="510599"/>
          </a:xfrm>
          <a:prstGeom prst="mathMultiply">
            <a:avLst>
              <a:gd name="adj1" fmla="val 0"/>
            </a:avLst>
          </a:prstGeom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Freeform 50"/>
          <p:cNvSpPr/>
          <p:nvPr/>
        </p:nvSpPr>
        <p:spPr>
          <a:xfrm>
            <a:off x="1592085" y="5694434"/>
            <a:ext cx="173736" cy="262448"/>
          </a:xfrm>
          <a:custGeom>
            <a:avLst/>
            <a:gdLst>
              <a:gd name="connsiteX0" fmla="*/ 109728 w 173736"/>
              <a:gd name="connsiteY0" fmla="*/ 0 h 399288"/>
              <a:gd name="connsiteX1" fmla="*/ 0 w 173736"/>
              <a:gd name="connsiteY1" fmla="*/ 198120 h 399288"/>
              <a:gd name="connsiteX2" fmla="*/ 173736 w 173736"/>
              <a:gd name="connsiteY2" fmla="*/ 198120 h 399288"/>
              <a:gd name="connsiteX3" fmla="*/ 109728 w 173736"/>
              <a:gd name="connsiteY3" fmla="*/ 399288 h 39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736" h="399288">
                <a:moveTo>
                  <a:pt x="109728" y="0"/>
                </a:moveTo>
                <a:lnTo>
                  <a:pt x="0" y="198120"/>
                </a:lnTo>
                <a:lnTo>
                  <a:pt x="173736" y="198120"/>
                </a:lnTo>
                <a:lnTo>
                  <a:pt x="109728" y="399288"/>
                </a:lnTo>
              </a:path>
            </a:pathLst>
          </a:custGeom>
          <a:noFill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ounded Rectangular Callout 51"/>
          <p:cNvSpPr/>
          <p:nvPr/>
        </p:nvSpPr>
        <p:spPr>
          <a:xfrm>
            <a:off x="5472100" y="5876724"/>
            <a:ext cx="3284173" cy="596152"/>
          </a:xfrm>
          <a:prstGeom prst="wedgeRoundRectCallout">
            <a:avLst>
              <a:gd name="adj1" fmla="val -72865"/>
              <a:gd name="adj2" fmla="val 914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</a:rPr>
              <a:t>Mismatch ?</a:t>
            </a:r>
          </a:p>
          <a:p>
            <a:r>
              <a:rPr lang="en-IN" sz="2000" dirty="0">
                <a:solidFill>
                  <a:schemeClr val="tx1"/>
                </a:solidFill>
              </a:rPr>
              <a:t>Check value in prefix table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H="1" flipV="1">
            <a:off x="1349211" y="4202899"/>
            <a:ext cx="0" cy="262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38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mph" presetSubtype="2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mph" presetSubtype="2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mph" presetSubtype="2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1" grpId="0" animBg="1"/>
      <p:bldP spid="5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KMP String Matching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144665"/>
              </p:ext>
            </p:extLst>
          </p:nvPr>
        </p:nvGraphicFramePr>
        <p:xfrm>
          <a:off x="7170471" y="637178"/>
          <a:ext cx="466121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2544549060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420822341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57169838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10121275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29944737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901701410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175626083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438334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sz="140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1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2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3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4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5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6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7</a:t>
                      </a: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8821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Pattern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000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Prefix(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π</a:t>
                      </a:r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90374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-16480" y="1664804"/>
          <a:ext cx="5715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409372615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1644276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97757107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3305055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91506022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22142362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38254806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9779428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04507777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8001304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17052426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79444502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25076212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26053795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32613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19173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91605" y="2384492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2273205" y="2384492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c</a:t>
            </a:r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2654805" y="2384492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3036405" y="2384492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c</a:t>
            </a:r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3418819" y="2384492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3799605" y="2384492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g</a:t>
            </a:r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4180391" y="2384492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t</a:t>
            </a:r>
            <a:endParaRPr lang="en-IN"/>
          </a:p>
        </p:txBody>
      </p:sp>
      <p:sp>
        <p:nvSpPr>
          <p:cNvPr id="13" name="Rounded Rectangular Callout 12"/>
          <p:cNvSpPr/>
          <p:nvPr/>
        </p:nvSpPr>
        <p:spPr>
          <a:xfrm>
            <a:off x="5820351" y="2087249"/>
            <a:ext cx="3335241" cy="596152"/>
          </a:xfrm>
          <a:prstGeom prst="wedgeRoundRectCallout">
            <a:avLst>
              <a:gd name="adj1" fmla="val -67307"/>
              <a:gd name="adj2" fmla="val 914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</a:rPr>
              <a:t>Mismatch ?</a:t>
            </a:r>
          </a:p>
          <a:p>
            <a:r>
              <a:rPr lang="en-IN" sz="2000" dirty="0">
                <a:solidFill>
                  <a:schemeClr val="tx1"/>
                </a:solidFill>
              </a:rPr>
              <a:t>Check value in prefix table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859242" y="2806746"/>
            <a:ext cx="3113470" cy="606664"/>
          </a:xfrm>
          <a:prstGeom prst="wedgeRoundRectCallout">
            <a:avLst>
              <a:gd name="adj1" fmla="val -72973"/>
              <a:gd name="adj2" fmla="val -4883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</a:rPr>
              <a:t>We can skip 2 shifts</a:t>
            </a:r>
          </a:p>
          <a:p>
            <a:r>
              <a:rPr lang="en-IN" sz="2000" dirty="0">
                <a:solidFill>
                  <a:schemeClr val="tx1"/>
                </a:solidFill>
              </a:rPr>
              <a:t>(Skip unnecessary shifts) </a:t>
            </a:r>
          </a:p>
        </p:txBody>
      </p:sp>
      <p:sp>
        <p:nvSpPr>
          <p:cNvPr id="18" name="Freeform 17"/>
          <p:cNvSpPr/>
          <p:nvPr/>
        </p:nvSpPr>
        <p:spPr>
          <a:xfrm>
            <a:off x="2711622" y="2122436"/>
            <a:ext cx="173736" cy="262448"/>
          </a:xfrm>
          <a:custGeom>
            <a:avLst/>
            <a:gdLst>
              <a:gd name="connsiteX0" fmla="*/ 109728 w 173736"/>
              <a:gd name="connsiteY0" fmla="*/ 0 h 399288"/>
              <a:gd name="connsiteX1" fmla="*/ 0 w 173736"/>
              <a:gd name="connsiteY1" fmla="*/ 198120 h 399288"/>
              <a:gd name="connsiteX2" fmla="*/ 173736 w 173736"/>
              <a:gd name="connsiteY2" fmla="*/ 198120 h 399288"/>
              <a:gd name="connsiteX3" fmla="*/ 109728 w 173736"/>
              <a:gd name="connsiteY3" fmla="*/ 399288 h 39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736" h="399288">
                <a:moveTo>
                  <a:pt x="109728" y="0"/>
                </a:moveTo>
                <a:lnTo>
                  <a:pt x="0" y="198120"/>
                </a:lnTo>
                <a:lnTo>
                  <a:pt x="173736" y="198120"/>
                </a:lnTo>
                <a:lnTo>
                  <a:pt x="109728" y="399288"/>
                </a:lnTo>
              </a:path>
            </a:pathLst>
          </a:custGeom>
          <a:noFill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63332"/>
              </p:ext>
            </p:extLst>
          </p:nvPr>
        </p:nvGraphicFramePr>
        <p:xfrm>
          <a:off x="-22200" y="3325797"/>
          <a:ext cx="5715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409372615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1644276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97757107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3305055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91506022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22142362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38254806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9779428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04507777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8001304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17052426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79444502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25076212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26053795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32613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191738"/>
                  </a:ext>
                </a:extLst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2590191" y="4058550"/>
            <a:ext cx="2670002" cy="457200"/>
            <a:chOff x="1492909" y="4472724"/>
            <a:chExt cx="2670002" cy="457200"/>
          </a:xfrm>
        </p:grpSpPr>
        <p:sp>
          <p:nvSpPr>
            <p:cNvPr id="30" name="TextBox 29"/>
            <p:cNvSpPr txBox="1"/>
            <p:nvPr/>
          </p:nvSpPr>
          <p:spPr>
            <a:xfrm>
              <a:off x="1492909" y="4472724"/>
              <a:ext cx="3816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2400"/>
                <a:t>a</a:t>
              </a:r>
              <a:endParaRPr lang="en-IN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74509" y="4472724"/>
              <a:ext cx="3816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2400"/>
                <a:t>c</a:t>
              </a:r>
              <a:endParaRPr lang="en-IN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256109" y="4472724"/>
              <a:ext cx="3816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2400"/>
                <a:t>a</a:t>
              </a:r>
              <a:endParaRPr lang="en-IN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637709" y="4472724"/>
              <a:ext cx="3816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2400"/>
                <a:t>c</a:t>
              </a:r>
              <a:endParaRPr lang="en-IN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20123" y="4472724"/>
              <a:ext cx="3816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2400"/>
                <a:t>a</a:t>
              </a:r>
              <a:endParaRPr lang="en-IN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400909" y="4472724"/>
              <a:ext cx="3816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2400"/>
                <a:t>g</a:t>
              </a:r>
              <a:endParaRPr lang="en-IN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781311" y="4472724"/>
              <a:ext cx="3816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2400"/>
                <a:t>t</a:t>
              </a:r>
              <a:endParaRPr lang="en-IN"/>
            </a:p>
          </p:txBody>
        </p:sp>
      </p:grpSp>
      <p:sp>
        <p:nvSpPr>
          <p:cNvPr id="37" name="Freeform 36"/>
          <p:cNvSpPr/>
          <p:nvPr/>
        </p:nvSpPr>
        <p:spPr>
          <a:xfrm>
            <a:off x="2683577" y="3796102"/>
            <a:ext cx="173736" cy="262448"/>
          </a:xfrm>
          <a:custGeom>
            <a:avLst/>
            <a:gdLst>
              <a:gd name="connsiteX0" fmla="*/ 109728 w 173736"/>
              <a:gd name="connsiteY0" fmla="*/ 0 h 399288"/>
              <a:gd name="connsiteX1" fmla="*/ 0 w 173736"/>
              <a:gd name="connsiteY1" fmla="*/ 198120 h 399288"/>
              <a:gd name="connsiteX2" fmla="*/ 173736 w 173736"/>
              <a:gd name="connsiteY2" fmla="*/ 198120 h 399288"/>
              <a:gd name="connsiteX3" fmla="*/ 109728 w 173736"/>
              <a:gd name="connsiteY3" fmla="*/ 399288 h 39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736" h="399288">
                <a:moveTo>
                  <a:pt x="109728" y="0"/>
                </a:moveTo>
                <a:lnTo>
                  <a:pt x="0" y="198120"/>
                </a:lnTo>
                <a:lnTo>
                  <a:pt x="173736" y="198120"/>
                </a:lnTo>
                <a:lnTo>
                  <a:pt x="109728" y="399288"/>
                </a:lnTo>
              </a:path>
            </a:pathLst>
          </a:custGeom>
          <a:noFill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079400"/>
              </p:ext>
            </p:extLst>
          </p:nvPr>
        </p:nvGraphicFramePr>
        <p:xfrm>
          <a:off x="-18119" y="4813461"/>
          <a:ext cx="5715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409372615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1644276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97757107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3305055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91506022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22142362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38254806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9779428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04507777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8001304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17052426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79444502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25076212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26053795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32613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191738"/>
                  </a:ext>
                </a:extLst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3010591" y="5528186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42" name="TextBox 41"/>
          <p:cNvSpPr txBox="1"/>
          <p:nvPr/>
        </p:nvSpPr>
        <p:spPr>
          <a:xfrm>
            <a:off x="3392191" y="5528186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c</a:t>
            </a:r>
            <a:endParaRPr lang="en-IN"/>
          </a:p>
        </p:txBody>
      </p:sp>
      <p:sp>
        <p:nvSpPr>
          <p:cNvPr id="43" name="TextBox 42"/>
          <p:cNvSpPr txBox="1"/>
          <p:nvPr/>
        </p:nvSpPr>
        <p:spPr>
          <a:xfrm>
            <a:off x="3773791" y="5528186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44" name="TextBox 43"/>
          <p:cNvSpPr txBox="1"/>
          <p:nvPr/>
        </p:nvSpPr>
        <p:spPr>
          <a:xfrm>
            <a:off x="4155391" y="5528186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c</a:t>
            </a:r>
            <a:endParaRPr lang="en-IN"/>
          </a:p>
        </p:txBody>
      </p:sp>
      <p:sp>
        <p:nvSpPr>
          <p:cNvPr id="45" name="TextBox 44"/>
          <p:cNvSpPr txBox="1"/>
          <p:nvPr/>
        </p:nvSpPr>
        <p:spPr>
          <a:xfrm>
            <a:off x="4537805" y="5528186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46" name="TextBox 45"/>
          <p:cNvSpPr txBox="1"/>
          <p:nvPr/>
        </p:nvSpPr>
        <p:spPr>
          <a:xfrm>
            <a:off x="4918591" y="5528186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g</a:t>
            </a:r>
            <a:endParaRPr lang="en-IN"/>
          </a:p>
        </p:txBody>
      </p:sp>
      <p:sp>
        <p:nvSpPr>
          <p:cNvPr id="47" name="TextBox 46"/>
          <p:cNvSpPr txBox="1"/>
          <p:nvPr/>
        </p:nvSpPr>
        <p:spPr>
          <a:xfrm>
            <a:off x="5299377" y="5528186"/>
            <a:ext cx="381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t</a:t>
            </a:r>
            <a:endParaRPr lang="en-IN"/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3213979" y="5269725"/>
            <a:ext cx="0" cy="262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3585584" y="5259287"/>
            <a:ext cx="0" cy="262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3976527" y="5257097"/>
            <a:ext cx="0" cy="262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4355255" y="5252285"/>
            <a:ext cx="0" cy="262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4736855" y="5252285"/>
            <a:ext cx="0" cy="262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5112999" y="5257093"/>
            <a:ext cx="0" cy="262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491727" y="5252281"/>
            <a:ext cx="0" cy="262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2060093" y="2130285"/>
            <a:ext cx="0" cy="262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2431698" y="2119847"/>
            <a:ext cx="0" cy="262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8972712" y="1047569"/>
            <a:ext cx="365760" cy="36576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966754" y="6087293"/>
                <a:ext cx="463570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2060"/>
                    </a:solidFill>
                  </a:rPr>
                  <a:t>Pattern matches with shift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754" y="6087293"/>
                <a:ext cx="4635708" cy="461665"/>
              </a:xfrm>
              <a:prstGeom prst="rect">
                <a:avLst/>
              </a:prstGeom>
              <a:blipFill>
                <a:blip r:embed="rId2"/>
                <a:stretch>
                  <a:fillRect l="-1447" t="-9333" b="-3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17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mph" presetSubtype="2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F8FE"/>
                                      </p:to>
                                    </p:animClr>
                                    <p:set>
                                      <p:cBhvr>
                                        <p:cTn id="14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F8FE"/>
                                      </p:to>
                                    </p:animClr>
                                    <p:set>
                                      <p:cBhvr>
                                        <p:cTn id="1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F8FE"/>
                                      </p:to>
                                    </p:animClr>
                                    <p:set>
                                      <p:cBhvr>
                                        <p:cTn id="1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F8FE"/>
                                      </p:to>
                                    </p:animClr>
                                    <p:set>
                                      <p:cBhvr>
                                        <p:cTn id="1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F8FE"/>
                                      </p:to>
                                    </p:animClr>
                                    <p:set>
                                      <p:cBhvr>
                                        <p:cTn id="15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F8FE"/>
                                      </p:to>
                                    </p:animClr>
                                    <p:set>
                                      <p:cBhvr>
                                        <p:cTn id="16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F8FE"/>
                                      </p:to>
                                    </p:animClr>
                                    <p:set>
                                      <p:cBhvr>
                                        <p:cTn id="16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1" dur="1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37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8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Introduction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Text-editing programs frequently </a:t>
            </a:r>
            <a:r>
              <a:rPr lang="en-US" dirty="0">
                <a:solidFill>
                  <a:srgbClr val="AD1457"/>
                </a:solidFill>
              </a:rPr>
              <a:t>need to find all occurrences </a:t>
            </a:r>
            <a:r>
              <a:rPr lang="en-US" dirty="0"/>
              <a:t>of a pattern in the text.</a:t>
            </a:r>
          </a:p>
          <a:p>
            <a:r>
              <a:rPr lang="en-US" dirty="0"/>
              <a:t>Efficient algorithms for this problem is called </a:t>
            </a:r>
            <a:r>
              <a:rPr lang="en-US" dirty="0">
                <a:solidFill>
                  <a:srgbClr val="AD1457"/>
                </a:solidFill>
              </a:rPr>
              <a:t>String-Matching Algorithms</a:t>
            </a:r>
            <a:r>
              <a:rPr lang="en-US" dirty="0"/>
              <a:t>. </a:t>
            </a:r>
          </a:p>
          <a:p>
            <a:r>
              <a:rPr lang="en-US" dirty="0"/>
              <a:t>Among its many applications, “String-Matching”  is highly used in Searching for </a:t>
            </a:r>
            <a:r>
              <a:rPr lang="en-US" dirty="0">
                <a:solidFill>
                  <a:srgbClr val="AD1457"/>
                </a:solidFill>
              </a:rPr>
              <a:t>patterns in DNA </a:t>
            </a:r>
            <a:r>
              <a:rPr lang="en-US" dirty="0"/>
              <a:t>and </a:t>
            </a:r>
            <a:r>
              <a:rPr lang="en-US" dirty="0">
                <a:solidFill>
                  <a:srgbClr val="AD1457"/>
                </a:solidFill>
              </a:rPr>
              <a:t>Internet search engines</a:t>
            </a:r>
            <a:r>
              <a:rPr lang="en-US" dirty="0"/>
              <a:t>.</a:t>
            </a:r>
          </a:p>
          <a:p>
            <a:r>
              <a:rPr lang="en-US" dirty="0"/>
              <a:t>Assume that the text is represented in the form of an array </a:t>
            </a:r>
            <a:r>
              <a:rPr lang="en-US" dirty="0">
                <a:solidFill>
                  <a:srgbClr val="AD1457"/>
                </a:solidFill>
              </a:rPr>
              <a:t>𝑻[𝟏…𝒏] </a:t>
            </a:r>
            <a:r>
              <a:rPr lang="en-US" dirty="0"/>
              <a:t>and the pattern is an array </a:t>
            </a:r>
            <a:r>
              <a:rPr lang="en-US" dirty="0">
                <a:solidFill>
                  <a:srgbClr val="AD1457"/>
                </a:solidFill>
              </a:rPr>
              <a:t>𝑷[𝟏…𝒎].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			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60315" y="3665368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120315" y="3665368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b</a:t>
            </a:r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6480315" y="3665368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c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6840315" y="3665368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7200315" y="3665368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b</a:t>
            </a: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7560315" y="3665368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7923639" y="3665368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283639" y="3665368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b</a:t>
            </a:r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43639" y="3665368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c</a:t>
            </a:r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9003639" y="3665368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9363639" y="3665368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b</a:t>
            </a:r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9723639" y="3665368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10082509" y="3665368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c</a:t>
            </a:r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5760315" y="4421452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6120315" y="4421452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b</a:t>
            </a:r>
            <a:endParaRPr lang="en-IN"/>
          </a:p>
        </p:txBody>
      </p:sp>
      <p:sp>
        <p:nvSpPr>
          <p:cNvPr id="19" name="TextBox 18"/>
          <p:cNvSpPr txBox="1"/>
          <p:nvPr/>
        </p:nvSpPr>
        <p:spPr>
          <a:xfrm>
            <a:off x="6480315" y="4421452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6843639" y="4421452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3098307" y="3658981"/>
            <a:ext cx="2197160" cy="4680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AD1457"/>
                </a:solidFill>
                <a:latin typeface="+mj-lt"/>
                <a:ea typeface="Cambria Math" panose="02040503050406030204" pitchFamily="18" charset="0"/>
              </a:rPr>
              <a:t>Text T[1..13]</a:t>
            </a:r>
            <a:endParaRPr lang="en-IN" sz="2400">
              <a:solidFill>
                <a:srgbClr val="AD1457"/>
              </a:solidFill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098307" y="4439454"/>
            <a:ext cx="2197160" cy="4680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AD1457"/>
                </a:solidFill>
                <a:latin typeface="+mj-lt"/>
                <a:ea typeface="Cambria Math" panose="02040503050406030204" pitchFamily="18" charset="0"/>
              </a:rPr>
              <a:t>Pattern P[1..4]</a:t>
            </a:r>
            <a:endParaRPr lang="en-IN" sz="2400" dirty="0">
              <a:solidFill>
                <a:srgbClr val="AD145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590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8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6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0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KMP-MATCHER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  <a:solidFill>
            <a:srgbClr val="424242"/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rgbClr val="00B0F0"/>
                </a:solidFill>
              </a:rPr>
              <a:t>KMP-MATCHER(T, P)</a:t>
            </a:r>
          </a:p>
          <a:p>
            <a:pPr marL="0" indent="0">
              <a:buNone/>
            </a:pPr>
            <a:r>
              <a:rPr lang="en-US" sz="2200">
                <a:solidFill>
                  <a:srgbClr val="F6E7E6"/>
                </a:solidFill>
              </a:rPr>
              <a:t>n ← length[T]</a:t>
            </a:r>
          </a:p>
          <a:p>
            <a:pPr marL="0" indent="0">
              <a:buNone/>
            </a:pPr>
            <a:r>
              <a:rPr lang="en-US" sz="2200">
                <a:solidFill>
                  <a:srgbClr val="F6E7E6"/>
                </a:solidFill>
              </a:rPr>
              <a:t>m ← length[P]</a:t>
            </a:r>
          </a:p>
          <a:p>
            <a:pPr marL="0" indent="0">
              <a:buNone/>
            </a:pPr>
            <a:r>
              <a:rPr lang="en-US" sz="2200">
                <a:solidFill>
                  <a:srgbClr val="F6E7E6"/>
                </a:solidFill>
              </a:rPr>
              <a:t>π ← COMPUTE-PREFIX-FUNCTION(P) </a:t>
            </a:r>
          </a:p>
          <a:p>
            <a:pPr marL="0" indent="0">
              <a:buNone/>
            </a:pPr>
            <a:r>
              <a:rPr lang="en-US" sz="2200">
                <a:solidFill>
                  <a:srgbClr val="F6E7E6"/>
                </a:solidFill>
              </a:rPr>
              <a:t>q ← 0                          //Number of characters matched.</a:t>
            </a:r>
          </a:p>
          <a:p>
            <a:pPr marL="0" indent="0">
              <a:buNone/>
            </a:pPr>
            <a:r>
              <a:rPr lang="en-US" sz="2200">
                <a:solidFill>
                  <a:srgbClr val="F6E7E6"/>
                </a:solidFill>
              </a:rPr>
              <a:t>for i ← 1 to n                 //Scan the text from left to right. </a:t>
            </a:r>
          </a:p>
          <a:p>
            <a:pPr marL="0" indent="0">
              <a:buNone/>
            </a:pPr>
            <a:r>
              <a:rPr lang="en-US" sz="2200">
                <a:solidFill>
                  <a:srgbClr val="F6E7E6"/>
                </a:solidFill>
              </a:rPr>
              <a:t>       while q &gt; 0 and P[q + 1] ≠ T[i]</a:t>
            </a:r>
          </a:p>
          <a:p>
            <a:pPr marL="0" indent="0">
              <a:buNone/>
            </a:pPr>
            <a:r>
              <a:rPr lang="en-US" sz="2200">
                <a:solidFill>
                  <a:srgbClr val="F6E7E6"/>
                </a:solidFill>
              </a:rPr>
              <a:t>                   q ← π[q]    //Next character does not match. </a:t>
            </a:r>
          </a:p>
          <a:p>
            <a:pPr marL="0" indent="0">
              <a:buNone/>
            </a:pPr>
            <a:r>
              <a:rPr lang="en-US" sz="2200">
                <a:solidFill>
                  <a:srgbClr val="F6E7E6"/>
                </a:solidFill>
              </a:rPr>
              <a:t>       if P[q + 1] == T[i] then</a:t>
            </a:r>
          </a:p>
          <a:p>
            <a:pPr marL="0" indent="0">
              <a:buNone/>
            </a:pPr>
            <a:r>
              <a:rPr lang="en-US" sz="2200">
                <a:solidFill>
                  <a:srgbClr val="F6E7E6"/>
                </a:solidFill>
              </a:rPr>
              <a:t>                   then q ← q + 1      //Next character matches.</a:t>
            </a:r>
          </a:p>
          <a:p>
            <a:pPr marL="0" indent="0">
              <a:buNone/>
            </a:pPr>
            <a:r>
              <a:rPr lang="en-US" sz="2200">
                <a:solidFill>
                  <a:srgbClr val="F6E7E6"/>
                </a:solidFill>
              </a:rPr>
              <a:t>       if q == m then           //Is all of P matched? </a:t>
            </a:r>
          </a:p>
          <a:p>
            <a:pPr marL="0" indent="0">
              <a:buNone/>
            </a:pPr>
            <a:r>
              <a:rPr lang="en-US" sz="2200">
                <a:solidFill>
                  <a:srgbClr val="F6E7E6"/>
                </a:solidFill>
              </a:rPr>
              <a:t>                   print "Pattern occurs with shift" i - m</a:t>
            </a:r>
          </a:p>
          <a:p>
            <a:pPr marL="0" indent="0">
              <a:buNone/>
            </a:pPr>
            <a:r>
              <a:rPr lang="en-US" sz="2200">
                <a:solidFill>
                  <a:srgbClr val="F6E7E6"/>
                </a:solidFill>
              </a:rPr>
              <a:t>                   q ← π[q]    //Look for the next match. </a:t>
            </a:r>
          </a:p>
          <a:p>
            <a:pPr marL="0" indent="0">
              <a:buNone/>
            </a:pPr>
            <a:endParaRPr lang="en-US" sz="2200">
              <a:solidFill>
                <a:srgbClr val="F6E7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345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709738"/>
            <a:ext cx="10515600" cy="2852737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89623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388093" y="2091477"/>
            <a:ext cx="10515600" cy="2852737"/>
          </a:xfrm>
        </p:spPr>
        <p:txBody>
          <a:bodyPr/>
          <a:lstStyle/>
          <a:p>
            <a:r>
              <a:rPr lang="en-US" dirty="0"/>
              <a:t>Naive String Matching Algorithm </a:t>
            </a:r>
          </a:p>
        </p:txBody>
      </p:sp>
    </p:spTree>
    <p:extLst>
      <p:ext uri="{BB962C8B-B14F-4D97-AF65-F5344CB8AC3E}">
        <p14:creationId xmlns:p14="http://schemas.microsoft.com/office/powerpoint/2010/main" val="3506176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IN"/>
              <a:t>Naive String Matching - Example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</p:spPr>
        <p:txBody>
          <a:bodyPr/>
          <a:lstStyle/>
          <a:p>
            <a:r>
              <a:rPr lang="en-US"/>
              <a:t>The naive algorithm finds all valid shifts using a loop that checks the condition </a:t>
            </a:r>
            <a:r>
              <a:rPr lang="en-US" b="1">
                <a:solidFill>
                  <a:srgbClr val="AD1457"/>
                </a:solidFill>
              </a:rPr>
              <a:t>P[1..m] = T[s+1..s+m]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695072" y="1887633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27" name="TextBox 26"/>
          <p:cNvSpPr txBox="1"/>
          <p:nvPr/>
        </p:nvSpPr>
        <p:spPr>
          <a:xfrm>
            <a:off x="2055072" y="1887633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c</a:t>
            </a:r>
            <a:endParaRPr lang="en-IN"/>
          </a:p>
        </p:txBody>
      </p:sp>
      <p:sp>
        <p:nvSpPr>
          <p:cNvPr id="28" name="TextBox 27"/>
          <p:cNvSpPr txBox="1"/>
          <p:nvPr/>
        </p:nvSpPr>
        <p:spPr>
          <a:xfrm>
            <a:off x="2415072" y="1887633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29" name="TextBox 28"/>
          <p:cNvSpPr txBox="1"/>
          <p:nvPr/>
        </p:nvSpPr>
        <p:spPr>
          <a:xfrm>
            <a:off x="2775072" y="1887633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30" name="TextBox 29"/>
          <p:cNvSpPr txBox="1"/>
          <p:nvPr/>
        </p:nvSpPr>
        <p:spPr>
          <a:xfrm>
            <a:off x="3133942" y="1887633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b</a:t>
            </a:r>
            <a:endParaRPr lang="en-IN"/>
          </a:p>
        </p:txBody>
      </p:sp>
      <p:sp>
        <p:nvSpPr>
          <p:cNvPr id="31" name="TextBox 30"/>
          <p:cNvSpPr txBox="1"/>
          <p:nvPr/>
        </p:nvSpPr>
        <p:spPr>
          <a:xfrm>
            <a:off x="1695072" y="2751729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32" name="TextBox 31"/>
          <p:cNvSpPr txBox="1"/>
          <p:nvPr/>
        </p:nvSpPr>
        <p:spPr>
          <a:xfrm>
            <a:off x="2055072" y="2751729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33" name="TextBox 32"/>
          <p:cNvSpPr txBox="1"/>
          <p:nvPr/>
        </p:nvSpPr>
        <p:spPr>
          <a:xfrm>
            <a:off x="2415072" y="2751729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b</a:t>
            </a:r>
            <a:endParaRPr lang="en-IN"/>
          </a:p>
        </p:txBody>
      </p:sp>
      <p:cxnSp>
        <p:nvCxnSpPr>
          <p:cNvPr id="34" name="Straight Connector 33"/>
          <p:cNvCxnSpPr>
            <a:stCxn id="26" idx="2"/>
            <a:endCxn id="31" idx="0"/>
          </p:cNvCxnSpPr>
          <p:nvPr/>
        </p:nvCxnSpPr>
        <p:spPr>
          <a:xfrm flipH="1">
            <a:off x="1875072" y="2349298"/>
            <a:ext cx="0" cy="4024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Freeform 34"/>
          <p:cNvSpPr/>
          <p:nvPr/>
        </p:nvSpPr>
        <p:spPr>
          <a:xfrm>
            <a:off x="2127686" y="2347293"/>
            <a:ext cx="173736" cy="399288"/>
          </a:xfrm>
          <a:custGeom>
            <a:avLst/>
            <a:gdLst>
              <a:gd name="connsiteX0" fmla="*/ 109728 w 173736"/>
              <a:gd name="connsiteY0" fmla="*/ 0 h 399288"/>
              <a:gd name="connsiteX1" fmla="*/ 0 w 173736"/>
              <a:gd name="connsiteY1" fmla="*/ 198120 h 399288"/>
              <a:gd name="connsiteX2" fmla="*/ 173736 w 173736"/>
              <a:gd name="connsiteY2" fmla="*/ 198120 h 399288"/>
              <a:gd name="connsiteX3" fmla="*/ 109728 w 173736"/>
              <a:gd name="connsiteY3" fmla="*/ 399288 h 39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736" h="399288">
                <a:moveTo>
                  <a:pt x="109728" y="0"/>
                </a:moveTo>
                <a:lnTo>
                  <a:pt x="0" y="198120"/>
                </a:lnTo>
                <a:lnTo>
                  <a:pt x="173736" y="198120"/>
                </a:lnTo>
                <a:lnTo>
                  <a:pt x="109728" y="399288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/>
          <p:cNvSpPr/>
          <p:nvPr/>
        </p:nvSpPr>
        <p:spPr>
          <a:xfrm>
            <a:off x="2413942" y="3376674"/>
            <a:ext cx="877898" cy="365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s = 0</a:t>
            </a:r>
            <a:endParaRPr lang="en-IN" sz="2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92812" y="1887632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c</a:t>
            </a:r>
            <a:endParaRPr lang="en-IN"/>
          </a:p>
        </p:txBody>
      </p:sp>
      <p:sp>
        <p:nvSpPr>
          <p:cNvPr id="38" name="TextBox 37"/>
          <p:cNvSpPr txBox="1"/>
          <p:nvPr/>
        </p:nvSpPr>
        <p:spPr>
          <a:xfrm>
            <a:off x="4418759" y="1882462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39" name="TextBox 38"/>
          <p:cNvSpPr txBox="1"/>
          <p:nvPr/>
        </p:nvSpPr>
        <p:spPr>
          <a:xfrm>
            <a:off x="4778759" y="1882462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c</a:t>
            </a:r>
            <a:endParaRPr lang="en-IN"/>
          </a:p>
        </p:txBody>
      </p:sp>
      <p:sp>
        <p:nvSpPr>
          <p:cNvPr id="40" name="TextBox 39"/>
          <p:cNvSpPr txBox="1"/>
          <p:nvPr/>
        </p:nvSpPr>
        <p:spPr>
          <a:xfrm>
            <a:off x="5138759" y="1882462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41" name="TextBox 40"/>
          <p:cNvSpPr txBox="1"/>
          <p:nvPr/>
        </p:nvSpPr>
        <p:spPr>
          <a:xfrm>
            <a:off x="5498759" y="1882462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42" name="TextBox 41"/>
          <p:cNvSpPr txBox="1"/>
          <p:nvPr/>
        </p:nvSpPr>
        <p:spPr>
          <a:xfrm>
            <a:off x="5857629" y="1882462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b</a:t>
            </a:r>
            <a:endParaRPr lang="en-IN"/>
          </a:p>
        </p:txBody>
      </p:sp>
      <p:sp>
        <p:nvSpPr>
          <p:cNvPr id="43" name="TextBox 42"/>
          <p:cNvSpPr txBox="1"/>
          <p:nvPr/>
        </p:nvSpPr>
        <p:spPr>
          <a:xfrm>
            <a:off x="4778759" y="2746581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44" name="TextBox 43"/>
          <p:cNvSpPr txBox="1"/>
          <p:nvPr/>
        </p:nvSpPr>
        <p:spPr>
          <a:xfrm>
            <a:off x="5138759" y="2746581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45" name="TextBox 44"/>
          <p:cNvSpPr txBox="1"/>
          <p:nvPr/>
        </p:nvSpPr>
        <p:spPr>
          <a:xfrm>
            <a:off x="5498759" y="2746581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b</a:t>
            </a:r>
            <a:endParaRPr lang="en-IN"/>
          </a:p>
        </p:txBody>
      </p:sp>
      <p:sp>
        <p:nvSpPr>
          <p:cNvPr id="46" name="Freeform 45"/>
          <p:cNvSpPr/>
          <p:nvPr/>
        </p:nvSpPr>
        <p:spPr>
          <a:xfrm>
            <a:off x="4851373" y="2342122"/>
            <a:ext cx="173736" cy="399288"/>
          </a:xfrm>
          <a:custGeom>
            <a:avLst/>
            <a:gdLst>
              <a:gd name="connsiteX0" fmla="*/ 109728 w 173736"/>
              <a:gd name="connsiteY0" fmla="*/ 0 h 399288"/>
              <a:gd name="connsiteX1" fmla="*/ 0 w 173736"/>
              <a:gd name="connsiteY1" fmla="*/ 198120 h 399288"/>
              <a:gd name="connsiteX2" fmla="*/ 173736 w 173736"/>
              <a:gd name="connsiteY2" fmla="*/ 198120 h 399288"/>
              <a:gd name="connsiteX3" fmla="*/ 109728 w 173736"/>
              <a:gd name="connsiteY3" fmla="*/ 399288 h 39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736" h="399288">
                <a:moveTo>
                  <a:pt x="109728" y="0"/>
                </a:moveTo>
                <a:lnTo>
                  <a:pt x="0" y="198120"/>
                </a:lnTo>
                <a:lnTo>
                  <a:pt x="173736" y="198120"/>
                </a:lnTo>
                <a:lnTo>
                  <a:pt x="109728" y="399288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/>
          <p:cNvSpPr/>
          <p:nvPr/>
        </p:nvSpPr>
        <p:spPr>
          <a:xfrm>
            <a:off x="5195113" y="3376674"/>
            <a:ext cx="861536" cy="365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s = 1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16499" y="1882461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c</a:t>
            </a:r>
            <a:endParaRPr lang="en-IN"/>
          </a:p>
        </p:txBody>
      </p:sp>
      <p:sp>
        <p:nvSpPr>
          <p:cNvPr id="49" name="TextBox 48"/>
          <p:cNvSpPr txBox="1"/>
          <p:nvPr/>
        </p:nvSpPr>
        <p:spPr>
          <a:xfrm>
            <a:off x="7259942" y="1867687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50" name="TextBox 49"/>
          <p:cNvSpPr txBox="1"/>
          <p:nvPr/>
        </p:nvSpPr>
        <p:spPr>
          <a:xfrm>
            <a:off x="7619942" y="1867687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c</a:t>
            </a:r>
            <a:endParaRPr lang="en-IN"/>
          </a:p>
        </p:txBody>
      </p:sp>
      <p:sp>
        <p:nvSpPr>
          <p:cNvPr id="51" name="TextBox 50"/>
          <p:cNvSpPr txBox="1"/>
          <p:nvPr/>
        </p:nvSpPr>
        <p:spPr>
          <a:xfrm>
            <a:off x="7979942" y="1867687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52" name="TextBox 51"/>
          <p:cNvSpPr txBox="1"/>
          <p:nvPr/>
        </p:nvSpPr>
        <p:spPr>
          <a:xfrm>
            <a:off x="8339942" y="1867687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53" name="TextBox 52"/>
          <p:cNvSpPr txBox="1"/>
          <p:nvPr/>
        </p:nvSpPr>
        <p:spPr>
          <a:xfrm>
            <a:off x="8698812" y="1867687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b</a:t>
            </a:r>
            <a:endParaRPr lang="en-IN"/>
          </a:p>
        </p:txBody>
      </p:sp>
      <p:sp>
        <p:nvSpPr>
          <p:cNvPr id="54" name="TextBox 53"/>
          <p:cNvSpPr txBox="1"/>
          <p:nvPr/>
        </p:nvSpPr>
        <p:spPr>
          <a:xfrm>
            <a:off x="7979942" y="2709724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55" name="TextBox 54"/>
          <p:cNvSpPr txBox="1"/>
          <p:nvPr/>
        </p:nvSpPr>
        <p:spPr>
          <a:xfrm>
            <a:off x="8339942" y="2709724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56" name="TextBox 55"/>
          <p:cNvSpPr txBox="1"/>
          <p:nvPr/>
        </p:nvSpPr>
        <p:spPr>
          <a:xfrm>
            <a:off x="8699942" y="2709724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b</a:t>
            </a:r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7878706" y="3376674"/>
            <a:ext cx="942752" cy="365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s = 2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057682" y="1867686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c</a:t>
            </a:r>
            <a:endParaRPr lang="en-IN"/>
          </a:p>
        </p:txBody>
      </p:sp>
      <p:sp>
        <p:nvSpPr>
          <p:cNvPr id="59" name="TextBox 58"/>
          <p:cNvSpPr txBox="1"/>
          <p:nvPr/>
        </p:nvSpPr>
        <p:spPr>
          <a:xfrm>
            <a:off x="1693942" y="4261552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2053942" y="4261552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c</a:t>
            </a:r>
            <a:endParaRPr lang="en-IN"/>
          </a:p>
        </p:txBody>
      </p:sp>
      <p:sp>
        <p:nvSpPr>
          <p:cNvPr id="61" name="TextBox 60"/>
          <p:cNvSpPr txBox="1"/>
          <p:nvPr/>
        </p:nvSpPr>
        <p:spPr>
          <a:xfrm>
            <a:off x="2413942" y="4261552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62" name="TextBox 61"/>
          <p:cNvSpPr txBox="1"/>
          <p:nvPr/>
        </p:nvSpPr>
        <p:spPr>
          <a:xfrm>
            <a:off x="2773942" y="4261552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63" name="TextBox 62"/>
          <p:cNvSpPr txBox="1"/>
          <p:nvPr/>
        </p:nvSpPr>
        <p:spPr>
          <a:xfrm>
            <a:off x="3132812" y="4261552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b</a:t>
            </a:r>
            <a:endParaRPr lang="en-IN"/>
          </a:p>
        </p:txBody>
      </p:sp>
      <p:sp>
        <p:nvSpPr>
          <p:cNvPr id="64" name="TextBox 63"/>
          <p:cNvSpPr txBox="1"/>
          <p:nvPr/>
        </p:nvSpPr>
        <p:spPr>
          <a:xfrm>
            <a:off x="2772812" y="5114753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65" name="TextBox 64"/>
          <p:cNvSpPr txBox="1"/>
          <p:nvPr/>
        </p:nvSpPr>
        <p:spPr>
          <a:xfrm>
            <a:off x="3132812" y="5114753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66" name="TextBox 65"/>
          <p:cNvSpPr txBox="1"/>
          <p:nvPr/>
        </p:nvSpPr>
        <p:spPr>
          <a:xfrm>
            <a:off x="3492812" y="5114753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b</a:t>
            </a:r>
            <a:endParaRPr lang="en-IN"/>
          </a:p>
        </p:txBody>
      </p:sp>
      <p:sp>
        <p:nvSpPr>
          <p:cNvPr id="67" name="Rectangle 66"/>
          <p:cNvSpPr/>
          <p:nvPr/>
        </p:nvSpPr>
        <p:spPr>
          <a:xfrm>
            <a:off x="2301422" y="5730579"/>
            <a:ext cx="914264" cy="365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s = 3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491682" y="4261551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c</a:t>
            </a:r>
            <a:endParaRPr lang="en-IN"/>
          </a:p>
        </p:txBody>
      </p:sp>
      <p:cxnSp>
        <p:nvCxnSpPr>
          <p:cNvPr id="69" name="Straight Connector 68"/>
          <p:cNvCxnSpPr>
            <a:stCxn id="51" idx="2"/>
            <a:endCxn id="54" idx="0"/>
          </p:cNvCxnSpPr>
          <p:nvPr/>
        </p:nvCxnSpPr>
        <p:spPr>
          <a:xfrm flipH="1">
            <a:off x="8159942" y="2329352"/>
            <a:ext cx="0" cy="3803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2" idx="2"/>
            <a:endCxn id="55" idx="0"/>
          </p:cNvCxnSpPr>
          <p:nvPr/>
        </p:nvCxnSpPr>
        <p:spPr>
          <a:xfrm flipH="1">
            <a:off x="8519942" y="2329352"/>
            <a:ext cx="0" cy="3803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53" idx="2"/>
            <a:endCxn id="56" idx="0"/>
          </p:cNvCxnSpPr>
          <p:nvPr/>
        </p:nvCxnSpPr>
        <p:spPr>
          <a:xfrm>
            <a:off x="8878812" y="2329352"/>
            <a:ext cx="1130" cy="3803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2" idx="2"/>
            <a:endCxn id="64" idx="0"/>
          </p:cNvCxnSpPr>
          <p:nvPr/>
        </p:nvCxnSpPr>
        <p:spPr>
          <a:xfrm flipH="1">
            <a:off x="2952812" y="4723217"/>
            <a:ext cx="1130" cy="391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Freeform 72"/>
          <p:cNvSpPr/>
          <p:nvPr/>
        </p:nvSpPr>
        <p:spPr>
          <a:xfrm>
            <a:off x="3222485" y="4723216"/>
            <a:ext cx="173736" cy="399288"/>
          </a:xfrm>
          <a:custGeom>
            <a:avLst/>
            <a:gdLst>
              <a:gd name="connsiteX0" fmla="*/ 109728 w 173736"/>
              <a:gd name="connsiteY0" fmla="*/ 0 h 399288"/>
              <a:gd name="connsiteX1" fmla="*/ 0 w 173736"/>
              <a:gd name="connsiteY1" fmla="*/ 198120 h 399288"/>
              <a:gd name="connsiteX2" fmla="*/ 173736 w 173736"/>
              <a:gd name="connsiteY2" fmla="*/ 198120 h 399288"/>
              <a:gd name="connsiteX3" fmla="*/ 109728 w 173736"/>
              <a:gd name="connsiteY3" fmla="*/ 399288 h 39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736" h="399288">
                <a:moveTo>
                  <a:pt x="109728" y="0"/>
                </a:moveTo>
                <a:lnTo>
                  <a:pt x="0" y="198120"/>
                </a:lnTo>
                <a:lnTo>
                  <a:pt x="173736" y="198120"/>
                </a:lnTo>
                <a:lnTo>
                  <a:pt x="109728" y="399288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4" name="Straight Connector 73"/>
          <p:cNvCxnSpPr/>
          <p:nvPr/>
        </p:nvCxnSpPr>
        <p:spPr>
          <a:xfrm flipH="1">
            <a:off x="4093055" y="1743617"/>
            <a:ext cx="0" cy="217991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6960816" y="1743617"/>
            <a:ext cx="0" cy="217991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1535200" y="4070314"/>
            <a:ext cx="8763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7" name="Rounded Rectangular Callout 76"/>
          <p:cNvSpPr/>
          <p:nvPr/>
        </p:nvSpPr>
        <p:spPr>
          <a:xfrm>
            <a:off x="6216499" y="4707643"/>
            <a:ext cx="4081701" cy="1022935"/>
          </a:xfrm>
          <a:prstGeom prst="wedgeRoundRectCallout">
            <a:avLst>
              <a:gd name="adj1" fmla="val 9388"/>
              <a:gd name="adj2" fmla="val -1340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AD1457"/>
                </a:solidFill>
              </a:rPr>
              <a:t>Pattern matched with shift 2</a:t>
            </a:r>
          </a:p>
          <a:p>
            <a:pPr algn="ctr"/>
            <a:r>
              <a:rPr lang="en-IN" sz="2400" dirty="0">
                <a:solidFill>
                  <a:srgbClr val="AD1457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P[1..m] = T[s+1..s+m]</a:t>
            </a:r>
          </a:p>
        </p:txBody>
      </p:sp>
    </p:spTree>
    <p:extLst>
      <p:ext uri="{BB962C8B-B14F-4D97-AF65-F5344CB8AC3E}">
        <p14:creationId xmlns:p14="http://schemas.microsoft.com/office/powerpoint/2010/main" val="41748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41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45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35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1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39" dur="1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1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48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1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52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3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0" dur="1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61" dur="1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2" dur="1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4" dur="1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65" dur="1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1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 nodeType="clickPar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mph" presetSubtype="2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" dur="1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216" dur="1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7" dur="1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mph" presetSubtype="2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1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220" dur="1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1" dur="1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73" grpId="0" animBg="1"/>
      <p:bldP spid="7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Naive String Matching -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7705725" cy="5591175"/>
          </a:xfrm>
          <a:solidFill>
            <a:srgbClr val="424242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>
                <a:solidFill>
                  <a:srgbClr val="00B0F0"/>
                </a:solidFill>
                <a:latin typeface="Consolas" panose="020B0609020204030204" pitchFamily="49" charset="0"/>
              </a:rPr>
              <a:t>NAIVE-STRING MATCHER (T,P)</a:t>
            </a:r>
          </a:p>
          <a:p>
            <a:pPr marL="457200" indent="-457200">
              <a:buSzPct val="100000"/>
              <a:buAutoNum type="arabicPeriod"/>
            </a:pPr>
            <a:r>
              <a:rPr lang="en-IN" sz="2000" dirty="0">
                <a:solidFill>
                  <a:srgbClr val="F9C5D7"/>
                </a:solidFill>
                <a:latin typeface="Consolas" panose="020B0609020204030204" pitchFamily="49" charset="0"/>
              </a:rPr>
              <a:t>n = </a:t>
            </a:r>
            <a:r>
              <a:rPr lang="en-IN" sz="2000" dirty="0" err="1">
                <a:solidFill>
                  <a:srgbClr val="F9C5D7"/>
                </a:solidFill>
                <a:latin typeface="Consolas" panose="020B0609020204030204" pitchFamily="49" charset="0"/>
              </a:rPr>
              <a:t>T.length</a:t>
            </a:r>
            <a:endParaRPr lang="en-IN" sz="2000" dirty="0">
              <a:solidFill>
                <a:srgbClr val="F9C5D7"/>
              </a:solidFill>
              <a:latin typeface="Consolas" panose="020B0609020204030204" pitchFamily="49" charset="0"/>
            </a:endParaRPr>
          </a:p>
          <a:p>
            <a:pPr marL="457200" indent="-457200">
              <a:buSzPct val="100000"/>
              <a:buAutoNum type="arabicPeriod"/>
            </a:pPr>
            <a:r>
              <a:rPr lang="en-IN" sz="2000" dirty="0">
                <a:solidFill>
                  <a:srgbClr val="F9C5D7"/>
                </a:solidFill>
                <a:latin typeface="Consolas" panose="020B0609020204030204" pitchFamily="49" charset="0"/>
              </a:rPr>
              <a:t>m = </a:t>
            </a:r>
            <a:r>
              <a:rPr lang="en-IN" sz="2000" dirty="0" err="1">
                <a:solidFill>
                  <a:srgbClr val="F9C5D7"/>
                </a:solidFill>
                <a:latin typeface="Consolas" panose="020B0609020204030204" pitchFamily="49" charset="0"/>
              </a:rPr>
              <a:t>P.length</a:t>
            </a:r>
            <a:endParaRPr lang="en-IN" sz="2000" dirty="0">
              <a:solidFill>
                <a:srgbClr val="F9C5D7"/>
              </a:solidFill>
              <a:latin typeface="Consolas" panose="020B0609020204030204" pitchFamily="49" charset="0"/>
            </a:endParaRPr>
          </a:p>
          <a:p>
            <a:pPr marL="457200" indent="-457200">
              <a:buSzPct val="100000"/>
              <a:buAutoNum type="arabicPeriod"/>
            </a:pPr>
            <a:r>
              <a:rPr lang="en-IN" sz="2000" dirty="0">
                <a:solidFill>
                  <a:srgbClr val="F9C5D7"/>
                </a:solidFill>
                <a:latin typeface="Consolas" panose="020B0609020204030204" pitchFamily="49" charset="0"/>
              </a:rPr>
              <a:t>for s = 0 to n-m</a:t>
            </a:r>
          </a:p>
          <a:p>
            <a:pPr marL="457200" indent="-457200">
              <a:buSzPct val="100000"/>
              <a:buAutoNum type="arabicPeriod"/>
            </a:pPr>
            <a:r>
              <a:rPr lang="en-IN" sz="2000" dirty="0">
                <a:solidFill>
                  <a:srgbClr val="F9C5D7"/>
                </a:solidFill>
                <a:latin typeface="Consolas" panose="020B0609020204030204" pitchFamily="49" charset="0"/>
              </a:rPr>
              <a:t>    if   p[1..m] == T[s+1..s+m]</a:t>
            </a:r>
          </a:p>
          <a:p>
            <a:pPr marL="457200" indent="-457200">
              <a:buSzPct val="100000"/>
              <a:buAutoNum type="arabicPeriod"/>
            </a:pPr>
            <a:r>
              <a:rPr lang="en-IN" sz="2000" dirty="0">
                <a:solidFill>
                  <a:srgbClr val="F9C5D7"/>
                </a:solidFill>
                <a:latin typeface="Consolas" panose="020B0609020204030204" pitchFamily="49" charset="0"/>
              </a:rPr>
              <a:t>         print “Pattern occurs with                    			shift” s</a:t>
            </a:r>
          </a:p>
          <a:p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9630446" y="1647143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9990446" y="1647143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c</a:t>
            </a:r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0350446" y="1647143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710446" y="1647143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11069316" y="1647143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b</a:t>
            </a: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9630446" y="2489180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9990446" y="2489180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10350446" y="2489180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b</a:t>
            </a:r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11428186" y="1647142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c</a:t>
            </a:r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8149291" y="1640755"/>
            <a:ext cx="1220071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T[1..6]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149291" y="2482793"/>
            <a:ext cx="1166015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P[1..3]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89316" y="2489180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10349316" y="2489180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10709316" y="2489180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b</a:t>
            </a:r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10348186" y="2489180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19" name="TextBox 18"/>
          <p:cNvSpPr txBox="1"/>
          <p:nvPr/>
        </p:nvSpPr>
        <p:spPr>
          <a:xfrm>
            <a:off x="10708186" y="2489180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11068186" y="2489180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b</a:t>
            </a:r>
            <a:endParaRPr lang="en-IN"/>
          </a:p>
        </p:txBody>
      </p:sp>
      <p:sp>
        <p:nvSpPr>
          <p:cNvPr id="21" name="TextBox 20"/>
          <p:cNvSpPr txBox="1"/>
          <p:nvPr/>
        </p:nvSpPr>
        <p:spPr>
          <a:xfrm>
            <a:off x="10708186" y="2489180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22" name="TextBox 21"/>
          <p:cNvSpPr txBox="1"/>
          <p:nvPr/>
        </p:nvSpPr>
        <p:spPr>
          <a:xfrm>
            <a:off x="11068186" y="2489180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a</a:t>
            </a:r>
            <a:endParaRPr lang="en-IN"/>
          </a:p>
        </p:txBody>
      </p:sp>
      <p:sp>
        <p:nvSpPr>
          <p:cNvPr id="23" name="TextBox 22"/>
          <p:cNvSpPr txBox="1"/>
          <p:nvPr/>
        </p:nvSpPr>
        <p:spPr>
          <a:xfrm>
            <a:off x="11428186" y="2489180"/>
            <a:ext cx="360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/>
              <a:t>b</a:t>
            </a:r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9513545" y="3259108"/>
            <a:ext cx="9144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>
                <a:solidFill>
                  <a:srgbClr val="AD1457"/>
                </a:solidFill>
                <a:latin typeface="+mj-lt"/>
                <a:ea typeface="Cambria Math" panose="02040503050406030204" pitchFamily="18" charset="0"/>
              </a:rPr>
              <a:t>s = 0</a:t>
            </a:r>
            <a:endParaRPr lang="en-IN" sz="2400" b="1">
              <a:solidFill>
                <a:srgbClr val="AD1457"/>
              </a:solidFill>
              <a:latin typeface="+mj-l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4332" y="5086197"/>
            <a:ext cx="5892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400" b="1">
                <a:solidFill>
                  <a:schemeClr val="accent5"/>
                </a:solidFill>
              </a:rPr>
              <a:t>Naive String Matcher takes time O((n-m+1)m) </a:t>
            </a:r>
            <a:endParaRPr lang="en-IN" sz="2400" b="1">
              <a:solidFill>
                <a:schemeClr val="accent5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7351" y="2232212"/>
            <a:ext cx="3091649" cy="56425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10048024" y="2106783"/>
            <a:ext cx="173736" cy="399288"/>
          </a:xfrm>
          <a:custGeom>
            <a:avLst/>
            <a:gdLst>
              <a:gd name="connsiteX0" fmla="*/ 109728 w 173736"/>
              <a:gd name="connsiteY0" fmla="*/ 0 h 399288"/>
              <a:gd name="connsiteX1" fmla="*/ 0 w 173736"/>
              <a:gd name="connsiteY1" fmla="*/ 198120 h 399288"/>
              <a:gd name="connsiteX2" fmla="*/ 173736 w 173736"/>
              <a:gd name="connsiteY2" fmla="*/ 198120 h 399288"/>
              <a:gd name="connsiteX3" fmla="*/ 109728 w 173736"/>
              <a:gd name="connsiteY3" fmla="*/ 399288 h 39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736" h="399288">
                <a:moveTo>
                  <a:pt x="109728" y="0"/>
                </a:moveTo>
                <a:lnTo>
                  <a:pt x="0" y="198120"/>
                </a:lnTo>
                <a:lnTo>
                  <a:pt x="173736" y="198120"/>
                </a:lnTo>
                <a:lnTo>
                  <a:pt x="109728" y="399288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10037345" y="3261344"/>
            <a:ext cx="324036" cy="468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>
                <a:solidFill>
                  <a:srgbClr val="AD1457"/>
                </a:solidFill>
                <a:latin typeface="+mj-lt"/>
                <a:ea typeface="Cambria Math" panose="02040503050406030204" pitchFamily="18" charset="0"/>
              </a:rPr>
              <a:t>1</a:t>
            </a:r>
            <a:endParaRPr lang="en-IN" sz="2400" b="1">
              <a:solidFill>
                <a:srgbClr val="AD1457"/>
              </a:solidFill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068722" y="3238933"/>
            <a:ext cx="324036" cy="468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>
                <a:solidFill>
                  <a:srgbClr val="AD1457"/>
                </a:solidFill>
                <a:latin typeface="+mj-lt"/>
                <a:ea typeface="Cambria Math" panose="02040503050406030204" pitchFamily="18" charset="0"/>
              </a:rPr>
              <a:t>2</a:t>
            </a:r>
            <a:endParaRPr lang="en-IN" sz="2400" b="1">
              <a:solidFill>
                <a:srgbClr val="AD1457"/>
              </a:solidFill>
              <a:latin typeface="+mj-lt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11154012" y="2102427"/>
            <a:ext cx="173736" cy="399288"/>
          </a:xfrm>
          <a:custGeom>
            <a:avLst/>
            <a:gdLst>
              <a:gd name="connsiteX0" fmla="*/ 109728 w 173736"/>
              <a:gd name="connsiteY0" fmla="*/ 0 h 399288"/>
              <a:gd name="connsiteX1" fmla="*/ 0 w 173736"/>
              <a:gd name="connsiteY1" fmla="*/ 198120 h 399288"/>
              <a:gd name="connsiteX2" fmla="*/ 173736 w 173736"/>
              <a:gd name="connsiteY2" fmla="*/ 198120 h 399288"/>
              <a:gd name="connsiteX3" fmla="*/ 109728 w 173736"/>
              <a:gd name="connsiteY3" fmla="*/ 399288 h 39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736" h="399288">
                <a:moveTo>
                  <a:pt x="109728" y="0"/>
                </a:moveTo>
                <a:lnTo>
                  <a:pt x="0" y="198120"/>
                </a:lnTo>
                <a:lnTo>
                  <a:pt x="173736" y="198120"/>
                </a:lnTo>
                <a:lnTo>
                  <a:pt x="109728" y="399288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10037856" y="3273766"/>
            <a:ext cx="324036" cy="468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>
                <a:solidFill>
                  <a:srgbClr val="AD1457"/>
                </a:solidFill>
                <a:latin typeface="+mj-lt"/>
                <a:ea typeface="Cambria Math" panose="02040503050406030204" pitchFamily="18" charset="0"/>
              </a:rPr>
              <a:t>3</a:t>
            </a:r>
            <a:endParaRPr lang="en-IN" sz="2400" b="1">
              <a:solidFill>
                <a:srgbClr val="AD1457"/>
              </a:solidFill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262374" y="4024264"/>
            <a:ext cx="3385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400">
                <a:solidFill>
                  <a:srgbClr val="AD1457"/>
                </a:solidFill>
              </a:rPr>
              <a:t>Pattern occurs with shift 2</a:t>
            </a:r>
          </a:p>
        </p:txBody>
      </p:sp>
    </p:spTree>
    <p:extLst>
      <p:ext uri="{BB962C8B-B14F-4D97-AF65-F5344CB8AC3E}">
        <p14:creationId xmlns:p14="http://schemas.microsoft.com/office/powerpoint/2010/main" val="220991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  <p:cond evt="onBegin" delay="0">
                          <p:tn val="27"/>
                        </p:cond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  <p:cond evt="onBegin" delay="0">
                          <p:tn val="32"/>
                        </p:cond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  <p:cond evt="onBegin" delay="0">
                          <p:tn val="67"/>
                        </p:cond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  <p:cond evt="onBegin" delay="0">
                          <p:tn val="76"/>
                        </p:cond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6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90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  <p:cond evt="onBegin" delay="0">
                          <p:tn val="98"/>
                        </p:cond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  <p:cond evt="onBegin" delay="0">
                          <p:tn val="108"/>
                        </p:cond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  <p:cond evt="onBegin" delay="0">
                          <p:tn val="113"/>
                        </p:cond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C8EC"/>
                                      </p:to>
                                    </p:animClr>
                                    <p:set>
                                      <p:cBhvr>
                                        <p:cTn id="1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C8EC"/>
                                      </p:to>
                                    </p:animClr>
                                    <p:set>
                                      <p:cBhvr>
                                        <p:cTn id="1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C8EC"/>
                                      </p:to>
                                    </p:animClr>
                                    <p:set>
                                      <p:cBhvr>
                                        <p:cTn id="1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  <p:cond evt="onBegin" delay="0">
                          <p:tn val="136"/>
                        </p:cond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  <p:cond evt="onBegin" delay="0">
                          <p:tn val="141"/>
                        </p:cond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  <p:cond evt="onBegin" delay="0">
                          <p:tn val="149"/>
                        </p:cond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  <p:cond evt="onBegin" delay="0">
                          <p:tn val="154"/>
                        </p:cond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7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  <p:cond evt="onBegin" delay="0">
                          <p:tn val="169"/>
                        </p:cond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23" grpId="0" animBg="1"/>
      <p:bldP spid="24" grpId="0"/>
      <p:bldP spid="25" grpId="0"/>
      <p:bldP spid="26" grpId="0" animBg="1"/>
      <p:bldP spid="27" grpId="0" animBg="1"/>
      <p:bldP spid="27" grpId="1" animBg="1"/>
      <p:bldP spid="28" grpId="0" animBg="1"/>
      <p:bldP spid="30" grpId="0" animBg="1"/>
      <p:bldP spid="31" grpId="0" animBg="1"/>
      <p:bldP spid="32" grpId="0" animBg="1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76400" y="1452285"/>
            <a:ext cx="10515600" cy="2852737"/>
          </a:xfrm>
        </p:spPr>
        <p:txBody>
          <a:bodyPr/>
          <a:lstStyle/>
          <a:p>
            <a:r>
              <a:rPr lang="en-US" dirty="0"/>
              <a:t>Rabin-Karp Algorithm</a:t>
            </a:r>
          </a:p>
        </p:txBody>
      </p:sp>
    </p:spTree>
    <p:extLst>
      <p:ext uri="{BB962C8B-B14F-4D97-AF65-F5344CB8AC3E}">
        <p14:creationId xmlns:p14="http://schemas.microsoft.com/office/powerpoint/2010/main" val="338631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693837"/>
              </p:ext>
            </p:extLst>
          </p:nvPr>
        </p:nvGraphicFramePr>
        <p:xfrm>
          <a:off x="1897962" y="341892"/>
          <a:ext cx="352926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842">
                  <a:extLst>
                    <a:ext uri="{9D8B030D-6E8A-4147-A177-3AD203B41FA5}">
                      <a16:colId xmlns:a16="http://schemas.microsoft.com/office/drawing/2014/main" val="3584346046"/>
                    </a:ext>
                  </a:extLst>
                </a:gridCol>
                <a:gridCol w="320842">
                  <a:extLst>
                    <a:ext uri="{9D8B030D-6E8A-4147-A177-3AD203B41FA5}">
                      <a16:colId xmlns:a16="http://schemas.microsoft.com/office/drawing/2014/main" val="379684916"/>
                    </a:ext>
                  </a:extLst>
                </a:gridCol>
                <a:gridCol w="320842">
                  <a:extLst>
                    <a:ext uri="{9D8B030D-6E8A-4147-A177-3AD203B41FA5}">
                      <a16:colId xmlns:a16="http://schemas.microsoft.com/office/drawing/2014/main" val="1457192630"/>
                    </a:ext>
                  </a:extLst>
                </a:gridCol>
                <a:gridCol w="320842">
                  <a:extLst>
                    <a:ext uri="{9D8B030D-6E8A-4147-A177-3AD203B41FA5}">
                      <a16:colId xmlns:a16="http://schemas.microsoft.com/office/drawing/2014/main" val="3314813978"/>
                    </a:ext>
                  </a:extLst>
                </a:gridCol>
                <a:gridCol w="320842">
                  <a:extLst>
                    <a:ext uri="{9D8B030D-6E8A-4147-A177-3AD203B41FA5}">
                      <a16:colId xmlns:a16="http://schemas.microsoft.com/office/drawing/2014/main" val="2444222467"/>
                    </a:ext>
                  </a:extLst>
                </a:gridCol>
                <a:gridCol w="320842">
                  <a:extLst>
                    <a:ext uri="{9D8B030D-6E8A-4147-A177-3AD203B41FA5}">
                      <a16:colId xmlns:a16="http://schemas.microsoft.com/office/drawing/2014/main" val="4021103195"/>
                    </a:ext>
                  </a:extLst>
                </a:gridCol>
                <a:gridCol w="320842">
                  <a:extLst>
                    <a:ext uri="{9D8B030D-6E8A-4147-A177-3AD203B41FA5}">
                      <a16:colId xmlns:a16="http://schemas.microsoft.com/office/drawing/2014/main" val="2504161438"/>
                    </a:ext>
                  </a:extLst>
                </a:gridCol>
                <a:gridCol w="320842">
                  <a:extLst>
                    <a:ext uri="{9D8B030D-6E8A-4147-A177-3AD203B41FA5}">
                      <a16:colId xmlns:a16="http://schemas.microsoft.com/office/drawing/2014/main" val="3943242449"/>
                    </a:ext>
                  </a:extLst>
                </a:gridCol>
                <a:gridCol w="320842">
                  <a:extLst>
                    <a:ext uri="{9D8B030D-6E8A-4147-A177-3AD203B41FA5}">
                      <a16:colId xmlns:a16="http://schemas.microsoft.com/office/drawing/2014/main" val="896549800"/>
                    </a:ext>
                  </a:extLst>
                </a:gridCol>
                <a:gridCol w="320842">
                  <a:extLst>
                    <a:ext uri="{9D8B030D-6E8A-4147-A177-3AD203B41FA5}">
                      <a16:colId xmlns:a16="http://schemas.microsoft.com/office/drawing/2014/main" val="2393244396"/>
                    </a:ext>
                  </a:extLst>
                </a:gridCol>
                <a:gridCol w="320842">
                  <a:extLst>
                    <a:ext uri="{9D8B030D-6E8A-4147-A177-3AD203B41FA5}">
                      <a16:colId xmlns:a16="http://schemas.microsoft.com/office/drawing/2014/main" val="1916693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9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759237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19596" y="336466"/>
            <a:ext cx="1408642" cy="46805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AD1457"/>
                </a:solidFill>
                <a:latin typeface="+mj-lt"/>
                <a:ea typeface="Cambria Math" panose="02040503050406030204" pitchFamily="18" charset="0"/>
              </a:rPr>
              <a:t>Text </a:t>
            </a:r>
            <a:r>
              <a:rPr lang="en-IN" sz="2400" dirty="0">
                <a:solidFill>
                  <a:srgbClr val="AD1457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</a:t>
            </a:r>
            <a:endParaRPr lang="en-IN" sz="2400" dirty="0">
              <a:solidFill>
                <a:srgbClr val="AD1457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19596" y="1025567"/>
            <a:ext cx="1537477" cy="46805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AD1457"/>
                </a:solidFill>
                <a:latin typeface="+mj-lt"/>
                <a:ea typeface="Cambria Math" panose="02040503050406030204" pitchFamily="18" charset="0"/>
              </a:rPr>
              <a:t>Pattern P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495042"/>
              </p:ext>
            </p:extLst>
          </p:nvPr>
        </p:nvGraphicFramePr>
        <p:xfrm>
          <a:off x="2045844" y="1030993"/>
          <a:ext cx="64168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842">
                  <a:extLst>
                    <a:ext uri="{9D8B030D-6E8A-4147-A177-3AD203B41FA5}">
                      <a16:colId xmlns:a16="http://schemas.microsoft.com/office/drawing/2014/main" val="3584346046"/>
                    </a:ext>
                  </a:extLst>
                </a:gridCol>
                <a:gridCol w="320842">
                  <a:extLst>
                    <a:ext uri="{9D8B030D-6E8A-4147-A177-3AD203B41FA5}">
                      <a16:colId xmlns:a16="http://schemas.microsoft.com/office/drawing/2014/main" val="379684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759237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19597" y="1729001"/>
            <a:ext cx="5776404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solidFill>
                  <a:schemeClr val="tx1"/>
                </a:solidFill>
              </a:rPr>
              <a:t>Choose a random prime number </a:t>
            </a:r>
            <a:r>
              <a:rPr lang="en-IN" sz="2400" dirty="0">
                <a:solidFill>
                  <a:schemeClr val="tx1"/>
                </a:solidFill>
                <a:latin typeface="Consolas" panose="020B0609020204030204" pitchFamily="49" charset="0"/>
              </a:rPr>
              <a:t>q = 11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63440" y="2441709"/>
            <a:ext cx="3860366" cy="8604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solidFill>
                  <a:schemeClr val="tx1"/>
                </a:solidFill>
              </a:rPr>
              <a:t>Let,   </a:t>
            </a:r>
            <a:r>
              <a:rPr lang="en-IN" sz="2400" i="1" dirty="0">
                <a:solidFill>
                  <a:schemeClr val="tx1"/>
                </a:solidFill>
                <a:latin typeface="Consolas" panose="020B0609020204030204" pitchFamily="49" charset="0"/>
              </a:rPr>
              <a:t>p </a:t>
            </a:r>
            <a:r>
              <a:rPr lang="en-IN" sz="2400" dirty="0">
                <a:solidFill>
                  <a:schemeClr val="tx1"/>
                </a:solidFill>
                <a:latin typeface="Consolas" panose="020B0609020204030204" pitchFamily="49" charset="0"/>
              </a:rPr>
              <a:t>= P mod q </a:t>
            </a:r>
          </a:p>
          <a:p>
            <a:r>
              <a:rPr lang="en-IN" sz="2400" dirty="0">
                <a:solidFill>
                  <a:schemeClr val="tx1"/>
                </a:solidFill>
                <a:latin typeface="Consolas" panose="020B0609020204030204" pitchFamily="49" charset="0"/>
              </a:rPr>
              <a:t>      = 26 mod 11 = 4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19596" y="3546856"/>
            <a:ext cx="6178884" cy="7223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solidFill>
                  <a:schemeClr val="tx1"/>
                </a:solidFill>
              </a:rPr>
              <a:t>Let </a:t>
            </a:r>
            <a:r>
              <a:rPr lang="en-IN" sz="2400" i="1" dirty="0" err="1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r>
              <a:rPr lang="en-IN" sz="2400" i="1" baseline="-25000" dirty="0" err="1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r>
              <a:rPr lang="en-IN" sz="2400" i="1" dirty="0">
                <a:solidFill>
                  <a:schemeClr val="tx1"/>
                </a:solidFill>
              </a:rPr>
              <a:t> </a:t>
            </a:r>
            <a:r>
              <a:rPr lang="en-IN" sz="2400" dirty="0">
                <a:solidFill>
                  <a:schemeClr val="tx1"/>
                </a:solidFill>
              </a:rPr>
              <a:t>denotes modulo </a:t>
            </a:r>
            <a:r>
              <a:rPr lang="en-IN" sz="2400" dirty="0">
                <a:solidFill>
                  <a:schemeClr val="tx1"/>
                </a:solidFill>
                <a:latin typeface="Consolas" panose="020B0609020204030204" pitchFamily="49" charset="0"/>
              </a:rPr>
              <a:t>q</a:t>
            </a:r>
            <a:r>
              <a:rPr lang="en-IN" sz="2400" dirty="0">
                <a:solidFill>
                  <a:schemeClr val="tx1"/>
                </a:solidFill>
              </a:rPr>
              <a:t> for text of length </a:t>
            </a:r>
            <a:r>
              <a:rPr lang="en-IN" sz="2400" dirty="0">
                <a:solidFill>
                  <a:schemeClr val="tx1"/>
                </a:solidFill>
                <a:latin typeface="Consolas" panose="020B0609020204030204" pitchFamily="49" charset="0"/>
              </a:rPr>
              <a:t>m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269584"/>
              </p:ext>
            </p:extLst>
          </p:nvPr>
        </p:nvGraphicFramePr>
        <p:xfrm>
          <a:off x="463440" y="4582677"/>
          <a:ext cx="60350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420822341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5716983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0121275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29944737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90170141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7562608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3164289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6540006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86059831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77495962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5469156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00078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648999"/>
              </p:ext>
            </p:extLst>
          </p:nvPr>
        </p:nvGraphicFramePr>
        <p:xfrm>
          <a:off x="737760" y="5508047"/>
          <a:ext cx="54864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420822341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5716983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0121275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29944737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90170141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7562608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3164289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6540006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86059831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77495962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IN" sz="2400" b="0">
                          <a:solidFill>
                            <a:srgbClr val="00206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>
                          <a:solidFill>
                            <a:srgbClr val="00206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>
                          <a:solidFill>
                            <a:srgbClr val="002060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>
                          <a:solidFill>
                            <a:srgbClr val="00206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00078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4611597"/>
                  </p:ext>
                </p:extLst>
              </p:nvPr>
            </p:nvGraphicFramePr>
            <p:xfrm>
              <a:off x="7458891" y="380031"/>
              <a:ext cx="4043680" cy="5486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43680">
                      <a:extLst>
                        <a:ext uri="{9D8B030D-6E8A-4147-A177-3AD203B41FA5}">
                          <a16:colId xmlns:a16="http://schemas.microsoft.com/office/drawing/2014/main" val="516351655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IN" sz="240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IN" sz="240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 = 31 </m:t>
                                </m:r>
                                <m:r>
                                  <a:rPr lang="en-I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𝑚𝑜𝑑</m:t>
                                </m:r>
                                <m:r>
                                  <a:rPr lang="en-I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11 = 9</m:t>
                                </m:r>
                              </m:oMath>
                            </m:oMathPara>
                          </a14:m>
                          <a:endParaRPr lang="en-IN" sz="24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8329401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IN" sz="240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IN" sz="240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 = 14 </m:t>
                                </m:r>
                                <m:r>
                                  <a:rPr lang="en-I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𝑚𝑜𝑑</m:t>
                                </m:r>
                                <m:r>
                                  <a:rPr lang="en-I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11 = 3</m:t>
                                </m:r>
                              </m:oMath>
                            </m:oMathPara>
                          </a14:m>
                          <a:endParaRPr lang="en-IN" sz="24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4085591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IN" sz="240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IN" sz="240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 = 41 </m:t>
                                </m:r>
                                <m:r>
                                  <a:rPr lang="en-I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𝑚𝑜𝑑</m:t>
                                </m:r>
                                <m:r>
                                  <a:rPr lang="en-I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11 = 8</m:t>
                                </m:r>
                              </m:oMath>
                            </m:oMathPara>
                          </a14:m>
                          <a:endParaRPr lang="en-IN" sz="24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24097663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IN" sz="240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IN" sz="240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 = 15 </m:t>
                                </m:r>
                                <m:r>
                                  <a:rPr lang="en-I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𝑚𝑜𝑑</m:t>
                                </m:r>
                                <m:r>
                                  <a:rPr lang="en-I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11 = 4</m:t>
                                </m:r>
                              </m:oMath>
                            </m:oMathPara>
                          </a14:m>
                          <a:endParaRPr lang="en-IN" sz="24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2992638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IN" sz="240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IN" sz="240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 = 59 </m:t>
                                </m:r>
                                <m:r>
                                  <a:rPr lang="en-I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𝑚𝑜𝑑</m:t>
                                </m:r>
                                <m:r>
                                  <a:rPr lang="en-I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11 = 4</m:t>
                                </m:r>
                              </m:oMath>
                            </m:oMathPara>
                          </a14:m>
                          <a:endParaRPr lang="en-IN" sz="24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4636028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IN" sz="240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IN" sz="240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 = 92 </m:t>
                                </m:r>
                                <m:r>
                                  <a:rPr lang="en-I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𝑚𝑜𝑑</m:t>
                                </m:r>
                                <m:r>
                                  <a:rPr lang="en-I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11 = 4</m:t>
                                </m:r>
                              </m:oMath>
                            </m:oMathPara>
                          </a14:m>
                          <a:endParaRPr lang="en-IN" sz="24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234270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IN" sz="240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IN" sz="240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 = 26 </m:t>
                                </m:r>
                                <m:r>
                                  <a:rPr lang="en-I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𝑚𝑜𝑑</m:t>
                                </m:r>
                                <m:r>
                                  <a:rPr lang="en-I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11 = 4</m:t>
                                </m:r>
                              </m:oMath>
                            </m:oMathPara>
                          </a14:m>
                          <a:endParaRPr lang="en-IN" sz="24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538932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IN" sz="240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IN" sz="240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 = 65 </m:t>
                                </m:r>
                                <m:r>
                                  <a:rPr lang="en-I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𝑚𝑜𝑑</m:t>
                                </m:r>
                                <m:r>
                                  <a:rPr lang="en-I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11 = 10</m:t>
                                </m:r>
                              </m:oMath>
                            </m:oMathPara>
                          </a14:m>
                          <a:endParaRPr lang="en-IN" sz="24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2376505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IN" sz="240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IN" sz="240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 = 53 </m:t>
                                </m:r>
                                <m:r>
                                  <a:rPr lang="en-I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𝑚𝑜𝑑</m:t>
                                </m:r>
                                <m:r>
                                  <a:rPr lang="en-I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11 = 9</m:t>
                                </m:r>
                              </m:oMath>
                            </m:oMathPara>
                          </a14:m>
                          <a:endParaRPr lang="en-IN" sz="24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757196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IN" sz="240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IN" sz="240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 = 35 </m:t>
                                </m:r>
                                <m:r>
                                  <a:rPr lang="en-I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𝑚𝑜𝑑</m:t>
                                </m:r>
                                <m:r>
                                  <a:rPr lang="en-I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11 = 2</m:t>
                                </m:r>
                              </m:oMath>
                            </m:oMathPara>
                          </a14:m>
                          <a:endParaRPr lang="en-IN" sz="240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5736008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4611597"/>
                  </p:ext>
                </p:extLst>
              </p:nvPr>
            </p:nvGraphicFramePr>
            <p:xfrm>
              <a:off x="7458891" y="380031"/>
              <a:ext cx="4043680" cy="5486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43680">
                      <a:extLst>
                        <a:ext uri="{9D8B030D-6E8A-4147-A177-3AD203B41FA5}">
                          <a16:colId xmlns:a16="http://schemas.microsoft.com/office/drawing/2014/main" val="516351655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1" t="-1111" r="-301" b="-9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329401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1" t="-101111" r="-301" b="-8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4085591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1" t="-201111" r="-301" b="-7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097663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1" t="-301111" r="-301" b="-6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2992638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1" t="-396703" r="-301" b="-496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4636028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1" t="-502222" r="-301" b="-40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234270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1" t="-602222" r="-301" b="-30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538932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1" t="-702222" r="-301" b="-20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2376505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1" t="-802222" r="-301" b="-10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757196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1" t="-902222" r="-301" b="-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73600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Rectangle 12"/>
          <p:cNvSpPr/>
          <p:nvPr/>
        </p:nvSpPr>
        <p:spPr>
          <a:xfrm>
            <a:off x="509450" y="4624250"/>
            <a:ext cx="1005840" cy="457200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757018" y="431843"/>
            <a:ext cx="3383280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271" y="5539162"/>
            <a:ext cx="3630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757018" y="978173"/>
            <a:ext cx="3383280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366457" y="5539162"/>
            <a:ext cx="3630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757018" y="1524503"/>
            <a:ext cx="3383280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912643" y="5539162"/>
            <a:ext cx="3630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757018" y="2070833"/>
            <a:ext cx="3383280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458829" y="5539162"/>
            <a:ext cx="3630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757018" y="2617163"/>
            <a:ext cx="3383280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005015" y="5539162"/>
            <a:ext cx="3630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757018" y="3176556"/>
            <a:ext cx="3383280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551201" y="5539162"/>
            <a:ext cx="3630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717829" y="3722886"/>
            <a:ext cx="3383280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097387" y="5539162"/>
            <a:ext cx="3630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717829" y="4269216"/>
            <a:ext cx="3383280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643573" y="5539162"/>
            <a:ext cx="3630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717829" y="4815546"/>
            <a:ext cx="3383280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189759" y="5539162"/>
            <a:ext cx="3630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717829" y="5361874"/>
            <a:ext cx="3383280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735949" y="5539162"/>
            <a:ext cx="3630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380658" y="5496040"/>
            <a:ext cx="219456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811530" y="2832843"/>
            <a:ext cx="4572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4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dur="75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3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06 1.11111E-06 L 0.04492 0.00023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3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3" presetClass="path" presetSubtype="0" dur="200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92 0.00023 L 0.08946 0.00231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1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63" presetClass="path" presetSubtype="0" dur="200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46 0.00231 L 0.13464 0.00069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7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63" presetClass="path" presetSubtype="0" dur="200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464 0.00069 L 0.17982 -0.00093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63" presetClass="path" presetSubtype="0" dur="200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982 -0.00093 L 0.22448 0.00092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1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63" presetClass="path" presetSubtype="0" dur="200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448 0.00093 L 0.27045 0.00278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3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4" presetClass="exit" presetSubtype="10" dur="5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0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4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58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2" presetID="14" presetClass="exit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8" grpId="0" animBg="1"/>
      <p:bldP spid="9" grpId="0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3" grpId="6" animBg="1"/>
      <p:bldP spid="13" grpId="7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598674" y="1226626"/>
            <a:ext cx="1372026" cy="46805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AD1457"/>
                </a:solidFill>
                <a:latin typeface="+mj-lt"/>
                <a:ea typeface="Cambria Math" panose="02040503050406030204" pitchFamily="18" charset="0"/>
              </a:rPr>
              <a:t>Text </a:t>
            </a:r>
            <a:r>
              <a:rPr lang="en-IN" sz="2400">
                <a:solidFill>
                  <a:srgbClr val="AD1457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</a:t>
            </a:r>
            <a:endParaRPr lang="en-IN" sz="2400">
              <a:solidFill>
                <a:srgbClr val="AD1457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598674" y="346296"/>
            <a:ext cx="1500861" cy="46805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AD1457"/>
                </a:solidFill>
                <a:latin typeface="+mj-lt"/>
                <a:ea typeface="Cambria Math" panose="02040503050406030204" pitchFamily="18" charset="0"/>
              </a:rPr>
              <a:t>Pattern P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609709"/>
              </p:ext>
            </p:extLst>
          </p:nvPr>
        </p:nvGraphicFramePr>
        <p:xfrm>
          <a:off x="4318785" y="351722"/>
          <a:ext cx="84104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522">
                  <a:extLst>
                    <a:ext uri="{9D8B030D-6E8A-4147-A177-3AD203B41FA5}">
                      <a16:colId xmlns:a16="http://schemas.microsoft.com/office/drawing/2014/main" val="3584346046"/>
                    </a:ext>
                  </a:extLst>
                </a:gridCol>
                <a:gridCol w="420522">
                  <a:extLst>
                    <a:ext uri="{9D8B030D-6E8A-4147-A177-3AD203B41FA5}">
                      <a16:colId xmlns:a16="http://schemas.microsoft.com/office/drawing/2014/main" val="3796849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AD1457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b="1" kern="1200">
                          <a:solidFill>
                            <a:srgbClr val="AD1457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759237"/>
                  </a:ext>
                </a:extLst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5329645" y="299397"/>
            <a:ext cx="4963886" cy="5486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i="1">
                <a:solidFill>
                  <a:schemeClr val="tx1"/>
                </a:solidFill>
                <a:latin typeface="Consolas" panose="020B0609020204030204" pitchFamily="49" charset="0"/>
              </a:rPr>
              <a:t>p </a:t>
            </a:r>
            <a:r>
              <a:rPr lang="en-IN" sz="2400">
                <a:solidFill>
                  <a:schemeClr val="tx1"/>
                </a:solidFill>
                <a:latin typeface="Consolas" panose="020B0609020204030204" pitchFamily="49" charset="0"/>
              </a:rPr>
              <a:t>= P mod q = 26 mod 11 = 4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788992"/>
              </p:ext>
            </p:extLst>
          </p:nvPr>
        </p:nvGraphicFramePr>
        <p:xfrm>
          <a:off x="4318785" y="1186332"/>
          <a:ext cx="60350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420822341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5716983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0121275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29944737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90170141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7562608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3164289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6540006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86059831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77495962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5469156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00078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730926"/>
              </p:ext>
            </p:extLst>
          </p:nvPr>
        </p:nvGraphicFramePr>
        <p:xfrm>
          <a:off x="4525996" y="2502067"/>
          <a:ext cx="54864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420822341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5716983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0121275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29944737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90170141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7562608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3164289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6540006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86059831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77495962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IN" sz="2400" b="0">
                          <a:solidFill>
                            <a:srgbClr val="00206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>
                          <a:solidFill>
                            <a:srgbClr val="00206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>
                          <a:solidFill>
                            <a:srgbClr val="002060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>
                          <a:solidFill>
                            <a:srgbClr val="00206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000780"/>
                  </a:ext>
                </a:extLst>
              </a:tr>
            </a:tbl>
          </a:graphicData>
        </a:graphic>
      </p:graphicFrame>
      <p:sp>
        <p:nvSpPr>
          <p:cNvPr id="35" name="Rectangle 34"/>
          <p:cNvSpPr/>
          <p:nvPr/>
        </p:nvSpPr>
        <p:spPr>
          <a:xfrm>
            <a:off x="6168892" y="2491582"/>
            <a:ext cx="219456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9676760" y="363957"/>
            <a:ext cx="4572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2598674" y="4291899"/>
            <a:ext cx="8030518" cy="12549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onsolas" panose="020B0609020204030204" pitchFamily="49" charset="0"/>
              </a:rPr>
              <a:t>if  </a:t>
            </a:r>
            <a:r>
              <a:rPr lang="en-IN" sz="2400" i="1" err="1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r>
              <a:rPr lang="en-IN" sz="2400" i="1" baseline="-25000" err="1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r>
              <a:rPr lang="en-IN" sz="2400" baseline="-250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IN" sz="2400">
                <a:solidFill>
                  <a:schemeClr val="tx1"/>
                </a:solidFill>
                <a:latin typeface="Consolas" panose="020B0609020204030204" pitchFamily="49" charset="0"/>
              </a:rPr>
              <a:t>== </a:t>
            </a:r>
            <a:r>
              <a:rPr lang="en-IN" sz="2400" i="1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</a:p>
          <a:p>
            <a:r>
              <a:rPr lang="en-IN" sz="2400">
                <a:solidFill>
                  <a:schemeClr val="tx1"/>
                </a:solidFill>
                <a:latin typeface="Consolas" panose="020B0609020204030204" pitchFamily="49" charset="0"/>
              </a:rPr>
              <a:t>    if P[1..m] == T[s+1..s+m]</a:t>
            </a:r>
          </a:p>
          <a:p>
            <a:r>
              <a:rPr lang="en-IN" sz="2400">
                <a:solidFill>
                  <a:schemeClr val="tx1"/>
                </a:solidFill>
                <a:latin typeface="Consolas" panose="020B0609020204030204" pitchFamily="49" charset="0"/>
              </a:rPr>
              <a:t>       print “pattern occurs with shift” s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554987" y="2502067"/>
            <a:ext cx="731520" cy="457200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i="1" err="1">
                <a:solidFill>
                  <a:srgbClr val="AD1457"/>
                </a:solidFill>
                <a:latin typeface="Consolas" panose="020B0609020204030204" pitchFamily="49" charset="0"/>
              </a:rPr>
              <a:t>t</a:t>
            </a:r>
            <a:r>
              <a:rPr lang="en-IN" sz="2400" i="1" baseline="-25000" err="1">
                <a:solidFill>
                  <a:srgbClr val="AD1457"/>
                </a:solidFill>
                <a:latin typeface="Consolas" panose="020B0609020204030204" pitchFamily="49" charset="0"/>
              </a:rPr>
              <a:t>s</a:t>
            </a:r>
            <a:endParaRPr lang="en-IN" sz="2400">
              <a:solidFill>
                <a:srgbClr val="AD1457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ight Brace 11"/>
          <p:cNvSpPr/>
          <p:nvPr/>
        </p:nvSpPr>
        <p:spPr>
          <a:xfrm rot="5400000">
            <a:off x="6230984" y="1449980"/>
            <a:ext cx="548638" cy="1097280"/>
          </a:xfrm>
          <a:prstGeom prst="rightBrace">
            <a:avLst>
              <a:gd name="adj1" fmla="val 10727"/>
              <a:gd name="adj2" fmla="val 56479"/>
            </a:avLst>
          </a:prstGeom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ounded Rectangular Callout 12"/>
          <p:cNvSpPr/>
          <p:nvPr/>
        </p:nvSpPr>
        <p:spPr>
          <a:xfrm>
            <a:off x="5329645" y="3226359"/>
            <a:ext cx="1541418" cy="558405"/>
          </a:xfrm>
          <a:prstGeom prst="wedgeRoundRectCallout">
            <a:avLst>
              <a:gd name="adj1" fmla="val 22308"/>
              <a:gd name="adj2" fmla="val -11760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AD1457"/>
                </a:solidFill>
                <a:latin typeface="+mj-lt"/>
                <a:ea typeface="Cambria Math" panose="02040503050406030204" pitchFamily="18" charset="0"/>
              </a:rPr>
              <a:t>Spurious Hit</a:t>
            </a:r>
            <a:endParaRPr lang="en-IN" sz="2000" dirty="0">
              <a:solidFill>
                <a:srgbClr val="AD1457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7053943" y="3233884"/>
            <a:ext cx="1628417" cy="558405"/>
          </a:xfrm>
          <a:prstGeom prst="wedgeRoundRectCallout">
            <a:avLst>
              <a:gd name="adj1" fmla="val 21415"/>
              <a:gd name="adj2" fmla="val -12118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rgbClr val="AD1457"/>
                </a:solidFill>
                <a:latin typeface="+mj-lt"/>
                <a:ea typeface="Cambria Math" panose="02040503050406030204" pitchFamily="18" charset="0"/>
              </a:rPr>
              <a:t>Valid match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3924314" y="5127882"/>
            <a:ext cx="3657600" cy="0"/>
          </a:xfrm>
          <a:prstGeom prst="line">
            <a:avLst/>
          </a:prstGeom>
          <a:ln w="38100">
            <a:solidFill>
              <a:srgbClr val="AD1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953412" y="1194542"/>
            <a:ext cx="1115568" cy="54864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513763"/>
              </p:ext>
            </p:extLst>
          </p:nvPr>
        </p:nvGraphicFramePr>
        <p:xfrm>
          <a:off x="4314430" y="347369"/>
          <a:ext cx="84104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522">
                  <a:extLst>
                    <a:ext uri="{9D8B030D-6E8A-4147-A177-3AD203B41FA5}">
                      <a16:colId xmlns:a16="http://schemas.microsoft.com/office/drawing/2014/main" val="3584346046"/>
                    </a:ext>
                  </a:extLst>
                </a:gridCol>
                <a:gridCol w="420522">
                  <a:extLst>
                    <a:ext uri="{9D8B030D-6E8A-4147-A177-3AD203B41FA5}">
                      <a16:colId xmlns:a16="http://schemas.microsoft.com/office/drawing/2014/main" val="37968491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solidFill>
                            <a:srgbClr val="AD1457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b="1" kern="1200">
                          <a:solidFill>
                            <a:srgbClr val="AD1457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759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00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dur="50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dur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dur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06 4.81481E-06 L 0.04493 4.81481E-06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4" presetID="63" presetClass="path" presetSubtype="0" dur="200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06 -3.7037E-07 L 0.04571 -0.00069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06 -7.40741E-07 L 0.04505 0.00023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dur="200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93 4.81481E-06 L 0.09102 4.81481E-06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63" presetClass="path" presetSubtype="0" dur="200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07 L 0.08959 -0.00069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3" presetClass="path" presetSubtype="0" dur="200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05 0.00023 L 0.0901 -0.00185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1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3" presetClass="path" presetSubtype="0" dur="200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102 2.96296E-06 L 0.13607 0.00185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6" presetID="63" presetClass="path" presetSubtype="0" dur="200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59 -0.00069 L 0.13568 -0.00069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" presetClass="emph" presetSubtype="2" dur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xit" presetSubtype="10" dur="5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4" presetClass="entr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7" grpId="0" animBg="1"/>
      <p:bldP spid="19" grpId="0" animBg="1"/>
      <p:bldP spid="19" grpId="1" animBg="1"/>
      <p:bldP spid="19" grpId="2" animBg="1"/>
      <p:bldP spid="19" grpId="3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8"/>
  <p:tag name="AS_OS" val="Unix 5.15.0.1015"/>
  <p:tag name="AS_RELEASE_DATE" val="2022.10.14"/>
  <p:tag name="AS_TITLE" val="Aspose.Slides for .NET5"/>
  <p:tag name="AS_VERSION" val="22.10"/>
</p:tagLst>
</file>

<file path=ppt/theme/theme1.xml><?xml version="1.0" encoding="utf-8"?>
<a:theme xmlns:a="http://schemas.openxmlformats.org/drawingml/2006/main" name="PPT Templat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Calibri" panose="020F05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Template</Template>
  <TotalTime>3838</TotalTime>
  <Words>3260</Words>
  <Application>Microsoft Office PowerPoint</Application>
  <PresentationFormat>Widescreen</PresentationFormat>
  <Paragraphs>1171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Arial Rounded MT Bold</vt:lpstr>
      <vt:lpstr>Wingdings</vt:lpstr>
      <vt:lpstr>Cambria Math</vt:lpstr>
      <vt:lpstr>Wingdings 3</vt:lpstr>
      <vt:lpstr>Roboto Condensed Light</vt:lpstr>
      <vt:lpstr>CastleT</vt:lpstr>
      <vt:lpstr>Consolas</vt:lpstr>
      <vt:lpstr>Cambria-Bold</vt:lpstr>
      <vt:lpstr>Arial</vt:lpstr>
      <vt:lpstr>Symbol</vt:lpstr>
      <vt:lpstr>Calibri</vt:lpstr>
      <vt:lpstr>PPT Template</vt:lpstr>
      <vt:lpstr>1_Office Theme</vt:lpstr>
      <vt:lpstr>2_Office Theme</vt:lpstr>
      <vt:lpstr>PowerPoint Presentation</vt:lpstr>
      <vt:lpstr>PowerPoint Presentation</vt:lpstr>
      <vt:lpstr>Introduction </vt:lpstr>
      <vt:lpstr>Naive String Matching Algorithm </vt:lpstr>
      <vt:lpstr>Naive String Matching - Example</vt:lpstr>
      <vt:lpstr>Naive String Matching - Algorithm</vt:lpstr>
      <vt:lpstr>Rabin-Karp Algorithm</vt:lpstr>
      <vt:lpstr>PowerPoint Presentation</vt:lpstr>
      <vt:lpstr>PowerPoint Presentation</vt:lpstr>
      <vt:lpstr>Rabin-Karp Algorithm</vt:lpstr>
      <vt:lpstr>Rabin-Karp-Matcher </vt:lpstr>
      <vt:lpstr>String Matching with Finite Automata</vt:lpstr>
      <vt:lpstr>Introduction to Finite Automata</vt:lpstr>
      <vt:lpstr>Introduction to Finite Automata</vt:lpstr>
      <vt:lpstr>Suffix of String</vt:lpstr>
      <vt:lpstr>Compute Transition Function</vt:lpstr>
      <vt:lpstr>PowerPoint Presentation</vt:lpstr>
      <vt:lpstr>PowerPoint Presentation</vt:lpstr>
      <vt:lpstr>PowerPoint Presentation</vt:lpstr>
      <vt:lpstr>Finite Automata Matcher</vt:lpstr>
      <vt:lpstr>Finite Automata Matcher</vt:lpstr>
      <vt:lpstr>Suffix &amp; Prefix of a String </vt:lpstr>
      <vt:lpstr>String Matching with Knuth-Morris-Pratt Algorithm</vt:lpstr>
      <vt:lpstr>Introduction </vt:lpstr>
      <vt:lpstr>Longest Common Prefix and Suffix</vt:lpstr>
      <vt:lpstr>Calculate Prefix Function - Example</vt:lpstr>
      <vt:lpstr>KMP- Compute Prefix Function</vt:lpstr>
      <vt:lpstr>KMP String Matching</vt:lpstr>
      <vt:lpstr>KMP String Matching</vt:lpstr>
      <vt:lpstr>KMP-MATCHER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Yatri Davda</cp:lastModifiedBy>
  <cp:revision>493</cp:revision>
  <dcterms:created xsi:type="dcterms:W3CDTF">2020-05-01T05:09:15Z</dcterms:created>
  <dcterms:modified xsi:type="dcterms:W3CDTF">2022-11-07T09:23:04Z</dcterms:modified>
</cp:coreProperties>
</file>